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65" r:id="rId2"/>
    <p:sldId id="462" r:id="rId3"/>
    <p:sldId id="468" r:id="rId4"/>
    <p:sldId id="470" r:id="rId5"/>
    <p:sldId id="471" r:id="rId6"/>
    <p:sldId id="472" r:id="rId7"/>
    <p:sldId id="473" r:id="rId8"/>
  </p:sldIdLst>
  <p:sldSz cx="12192000" cy="6858000"/>
  <p:notesSz cx="6800850" cy="993298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吴玉琦" initials="吴玉琦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5B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60" autoAdjust="0"/>
    <p:restoredTop sz="93494" autoAdjust="0"/>
  </p:normalViewPr>
  <p:slideViewPr>
    <p:cSldViewPr snapToGrid="0">
      <p:cViewPr>
        <p:scale>
          <a:sx n="50" d="100"/>
          <a:sy n="50" d="100"/>
        </p:scale>
        <p:origin x="850" y="4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solidFill>
          <a:schemeClr val="bg2">
            <a:lumMod val="75000"/>
            <a:alpha val="27000"/>
          </a:schemeClr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4.8466289370078741E-2"/>
          <c:y val="0.14577813315251226"/>
          <c:w val="0.87261958661417327"/>
          <c:h val="0.8063614911137148"/>
        </c:manualLayout>
      </c:layout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1">
                <a:alpha val="88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1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1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242</c:v>
                </c:pt>
                <c:pt idx="1">
                  <c:v>20</c:v>
                </c:pt>
                <c:pt idx="2">
                  <c:v>9</c:v>
                </c:pt>
                <c:pt idx="3">
                  <c:v>1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0D7-4D96-BBBB-37D9554634A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>
                <a:alpha val="88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2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2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1-10D7-4D96-BBBB-37D9554634A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列2</c:v>
                </c:pt>
              </c:strCache>
            </c:strRef>
          </c:tx>
          <c:spPr>
            <a:solidFill>
              <a:schemeClr val="accent3">
                <a:alpha val="88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  <a:effectLst/>
            <a:scene3d>
              <a:camera prst="orthographicFront"/>
              <a:lightRig rig="threePt" dir="t"/>
            </a:scene3d>
            <a:sp3d prstMaterial="flat">
              <a:contourClr>
                <a:schemeClr val="accent3">
                  <a:lumMod val="50000"/>
                </a:schemeClr>
              </a:contourClr>
            </a:sp3d>
          </c:spPr>
          <c:invertIfNegative val="0"/>
          <c:dLbls>
            <c:spPr>
              <a:solidFill>
                <a:schemeClr val="accent3">
                  <a:alpha val="30000"/>
                </a:schemeClr>
              </a:solidFill>
              <a:ln>
                <a:solidFill>
                  <a:schemeClr val="lt1">
                    <a:alpha val="50000"/>
                  </a:schemeClr>
                </a:solidFill>
                <a:round/>
              </a:ln>
              <a:effectLst>
                <a:outerShdw blurRad="63500" dist="889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五星</c:v>
                </c:pt>
                <c:pt idx="1">
                  <c:v>四星</c:v>
                </c:pt>
                <c:pt idx="2">
                  <c:v>三星</c:v>
                </c:pt>
                <c:pt idx="3">
                  <c:v>二星</c:v>
                </c:pt>
                <c:pt idx="4">
                  <c:v>一星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2-10D7-4D96-BBBB-37D9554634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84"/>
        <c:gapDepth val="53"/>
        <c:shape val="box"/>
        <c:axId val="732123871"/>
        <c:axId val="732189887"/>
        <c:axId val="1001123599"/>
      </c:bar3DChart>
      <c:catAx>
        <c:axId val="7321238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32189887"/>
        <c:crosses val="autoZero"/>
        <c:auto val="1"/>
        <c:lblAlgn val="ctr"/>
        <c:lblOffset val="100"/>
        <c:noMultiLvlLbl val="0"/>
      </c:catAx>
      <c:valAx>
        <c:axId val="732189887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732123871"/>
        <c:crosses val="autoZero"/>
        <c:crossBetween val="between"/>
      </c:valAx>
      <c:serAx>
        <c:axId val="1001123599"/>
        <c:scaling>
          <c:orientation val="minMax"/>
        </c:scaling>
        <c:delete val="1"/>
        <c:axPos val="b"/>
        <c:majorTickMark val="none"/>
        <c:minorTickMark val="none"/>
        <c:tickLblPos val="nextTo"/>
        <c:crossAx val="732189887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6350" cap="flat" cmpd="sng" algn="ctr">
      <a:noFill/>
      <a:round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1">
  <cs:axisTitle>
    <cs:lnRef idx="0"/>
    <cs:fillRef idx="0"/>
    <cs:effectRef idx="0"/>
    <cs:fontRef idx="minor">
      <a:schemeClr val="lt1">
        <a:lumMod val="75000"/>
      </a:schemeClr>
    </cs:fontRef>
    <cs:defRPr sz="1197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6350" cap="flat" cmpd="sng" algn="ctr">
        <a:solidFill>
          <a:schemeClr val="dk1">
            <a:tint val="75000"/>
          </a:schemeClr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</cs:dataLabel>
  <cs:dataLabelCallout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30000"/>
        </a:schemeClr>
      </a:solidFill>
      <a:ln>
        <a:solidFill>
          <a:schemeClr val="lt1">
            <a:alpha val="50000"/>
          </a:schemeClr>
        </a:solidFill>
        <a:round/>
      </a:ln>
      <a:effectLst>
        <a:outerShdw blurRad="63500" dist="88900" dir="2700000" algn="tl" rotWithShape="0">
          <a:prstClr val="black">
            <a:alpha val="40000"/>
          </a:prstClr>
        </a:outerShdw>
      </a:effectLst>
    </cs:spPr>
    <cs:defRPr sz="1197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>
          <a:alpha val="88000"/>
        </a:schemeClr>
      </a:solidFill>
      <a:ln>
        <a:solidFill>
          <a:schemeClr val="phClr">
            <a:lumMod val="50000"/>
          </a:schemeClr>
        </a:solidFill>
      </a:ln>
      <a:scene3d>
        <a:camera prst="orthographicFront"/>
        <a:lightRig rig="threePt" dir="t"/>
      </a:scene3d>
      <a:sp3d prstMaterial="flat"/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dk1">
            <a:lumMod val="75000"/>
            <a:lumOff val="25000"/>
          </a:schemeClr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bg2">
          <a:lumMod val="75000"/>
          <a:alpha val="27000"/>
        </a:schemeClr>
      </a:solidFill>
      <a:sp3d/>
    </cs:spPr>
  </cs:floor>
  <cs:gridlineMajor>
    <cs:lnRef idx="0"/>
    <cs:fillRef idx="0"/>
    <cs:effectRef idx="0"/>
    <cs:fontRef idx="minor">
      <a:schemeClr val="tx1"/>
    </cs:fontRef>
    <cs:spPr>
      <a:ln w="9525">
        <a:solidFill>
          <a:schemeClr val="lt1">
            <a:lumMod val="50000"/>
          </a:schemeClr>
        </a:solidFill>
      </a:ln>
    </cs:spPr>
  </cs:gridlineMajor>
  <cs:gridlineMinor>
    <cs:lnRef idx="0"/>
    <cs:fillRef idx="0"/>
    <cs:effectRef idx="0"/>
    <cs:fontRef idx="minor">
      <a:schemeClr val="tx1"/>
    </cs:fontRef>
    <cs:spPr>
      <a:ln w="9525">
        <a:solidFill>
          <a:schemeClr val="lt1">
            <a:lumMod val="40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/>
    </cs:fontRef>
    <cs:defRPr sz="2200" b="0" kern="1200" cap="all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p3d/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6782" cy="497651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2549" y="1"/>
            <a:ext cx="2946781" cy="497651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r">
              <a:defRPr sz="1200"/>
            </a:lvl1pPr>
          </a:lstStyle>
          <a:p>
            <a:fld id="{8D3228BA-A814-4828-B8D9-F800A970F001}" type="datetimeFigureOut">
              <a:rPr lang="zh-TW" altLang="en-US" smtClean="0"/>
              <a:t>2019/9/4</a:t>
            </a:fld>
            <a:endParaRPr lang="zh-TW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35337"/>
            <a:ext cx="2946782" cy="497651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2549" y="9435337"/>
            <a:ext cx="2946781" cy="497651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r">
              <a:defRPr sz="1200"/>
            </a:lvl1pPr>
          </a:lstStyle>
          <a:p>
            <a:fld id="{6F97744B-D488-4841-BB55-1740186E915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53167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904" cy="498359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2069" y="0"/>
            <a:ext cx="2946904" cy="498359"/>
          </a:xfrm>
          <a:prstGeom prst="rect">
            <a:avLst/>
          </a:prstGeom>
        </p:spPr>
        <p:txBody>
          <a:bodyPr vert="horz" lIns="88249" tIns="44124" rIns="88249" bIns="44124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7887" cy="33528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8249" tIns="44124" rIns="88249" bIns="44124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0055" y="4780101"/>
            <a:ext cx="5440436" cy="3910993"/>
          </a:xfrm>
          <a:prstGeom prst="rect">
            <a:avLst/>
          </a:prstGeom>
        </p:spPr>
        <p:txBody>
          <a:bodyPr vert="horz" lIns="88249" tIns="44124" rIns="88249" bIns="44124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4322"/>
            <a:ext cx="2946904" cy="498358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2069" y="9434322"/>
            <a:ext cx="2946904" cy="498358"/>
          </a:xfrm>
          <a:prstGeom prst="rect">
            <a:avLst/>
          </a:prstGeom>
        </p:spPr>
        <p:txBody>
          <a:bodyPr vert="horz" lIns="88249" tIns="44124" rIns="88249" bIns="44124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7187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8191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6281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799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56895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3183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90</a:t>
            </a:r>
            <a:r>
              <a:rPr lang="en-US" altLang="zh-TW" baseline="0" dirty="0"/>
              <a:t> hours travel </a:t>
            </a:r>
          </a:p>
          <a:p>
            <a:r>
              <a:rPr lang="en-US" altLang="zh-TW" baseline="0" dirty="0"/>
              <a:t>IEEE Computer Society </a:t>
            </a:r>
            <a:r>
              <a:rPr lang="en-US" altLang="zh-TW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&amp; IEEE Technical Committee on Learning Technology</a:t>
            </a:r>
            <a:endParaRPr lang="en-US" altLang="zh-TW" baseline="0" dirty="0"/>
          </a:p>
          <a:p>
            <a:r>
              <a:rPr lang="en-US" altLang="zh-TW" dirty="0"/>
              <a:t>Next year </a:t>
            </a:r>
            <a:r>
              <a:rPr lang="zh-TW" altLang="en-US" dirty="0"/>
              <a:t>爱沙尼亚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0475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智慧研究院logo"/>
          <p:cNvPicPr>
            <a:picLocks noChangeAspect="1"/>
          </p:cNvPicPr>
          <p:nvPr userDrawn="1"/>
        </p:nvPicPr>
        <p:blipFill>
          <a:blip r:embed="rId2">
            <a:grayscl/>
            <a:lum bright="64000" contrast="-70000"/>
          </a:blip>
          <a:srcRect l="26979" r="30297" b="30459"/>
          <a:stretch>
            <a:fillRect/>
          </a:stretch>
        </p:blipFill>
        <p:spPr>
          <a:xfrm>
            <a:off x="-2253615" y="285115"/>
            <a:ext cx="8379460" cy="7723505"/>
          </a:xfrm>
          <a:prstGeom prst="rect">
            <a:avLst/>
          </a:prstGeom>
        </p:spPr>
      </p:pic>
      <p:pic>
        <p:nvPicPr>
          <p:cNvPr id="8" name="图片 7" descr="智慧研究院logo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46340" y="1235710"/>
            <a:ext cx="1459230" cy="826770"/>
          </a:xfrm>
          <a:prstGeom prst="rect">
            <a:avLst/>
          </a:prstGeom>
        </p:spPr>
      </p:pic>
      <p:pic>
        <p:nvPicPr>
          <p:cNvPr id="9" name="图片 8" descr="03-logo(全称中英文竖版）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134100" y="1109345"/>
            <a:ext cx="1302385" cy="1159510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7436485" y="1179830"/>
            <a:ext cx="0" cy="937895"/>
          </a:xfrm>
          <a:prstGeom prst="line">
            <a:avLst/>
          </a:prstGeom>
          <a:ln cap="rnd">
            <a:solidFill>
              <a:schemeClr val="bg2">
                <a:lumMod val="90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 userDrawn="1"/>
        </p:nvCxnSpPr>
        <p:spPr>
          <a:xfrm>
            <a:off x="1341821" y="667503"/>
            <a:ext cx="9721436" cy="0"/>
          </a:xfrm>
          <a:prstGeom prst="line">
            <a:avLst/>
          </a:prstGeom>
          <a:ln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124"/>
          <p:cNvGrpSpPr/>
          <p:nvPr userDrawn="1"/>
        </p:nvGrpSpPr>
        <p:grpSpPr>
          <a:xfrm>
            <a:off x="11236541" y="459460"/>
            <a:ext cx="258652" cy="233280"/>
            <a:chOff x="3720691" y="2824413"/>
            <a:chExt cx="1341120" cy="1209172"/>
          </a:xfrm>
        </p:grpSpPr>
        <p:sp>
          <p:nvSpPr>
            <p:cNvPr id="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0" name="组合 39"/>
          <p:cNvGrpSpPr/>
          <p:nvPr userDrawn="1"/>
        </p:nvGrpSpPr>
        <p:grpSpPr>
          <a:xfrm>
            <a:off x="552827" y="188652"/>
            <a:ext cx="670385" cy="604623"/>
            <a:chOff x="5424755" y="1340768"/>
            <a:chExt cx="670560" cy="604586"/>
          </a:xfrm>
        </p:grpSpPr>
        <p:grpSp>
          <p:nvGrpSpPr>
            <p:cNvPr id="11" name="组合 66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3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889" tIns="60944" rIns="121889" bIns="60944" numCol="1" anchor="t" anchorCtr="0" compatLnSpc="1"/>
              <a:lstStyle/>
              <a:p>
                <a:endParaRPr lang="zh-CN" altLang="en-US" sz="2400"/>
              </a:p>
            </p:txBody>
          </p:sp>
          <p:sp>
            <p:nvSpPr>
              <p:cNvPr id="14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121889" tIns="60944" rIns="121889" bIns="60944" numCol="1" anchor="t" anchorCtr="0" compatLnSpc="1"/>
              <a:lstStyle/>
              <a:p>
                <a:endParaRPr lang="zh-CN" altLang="en-US" sz="2400"/>
              </a:p>
            </p:txBody>
          </p:sp>
        </p:grpSp>
        <p:sp>
          <p:nvSpPr>
            <p:cNvPr id="12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0070C0"/>
              </a:solidFill>
              <a:prstDash val="sysDash"/>
              <a:miter lim="800000"/>
            </a:ln>
            <a:effectLst/>
          </p:spPr>
          <p:txBody>
            <a:bodyPr vert="horz" wrap="square" lIns="121889" tIns="60944" rIns="121889" bIns="60944" numCol="1" anchor="t" anchorCtr="0" compatLnSpc="1"/>
            <a:lstStyle/>
            <a:p>
              <a:endParaRPr lang="zh-CN" altLang="en-US" sz="2400"/>
            </a:p>
          </p:txBody>
        </p:sp>
      </p:grpSp>
      <p:sp>
        <p:nvSpPr>
          <p:cNvPr id="15" name="KSO_Shape"/>
          <p:cNvSpPr/>
          <p:nvPr userDrawn="1"/>
        </p:nvSpPr>
        <p:spPr bwMode="auto">
          <a:xfrm>
            <a:off x="715293" y="345351"/>
            <a:ext cx="342503" cy="291220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lIns="91405" tIns="45702" rIns="91405" bIns="45702"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400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26" name="Group 5"/>
          <p:cNvGrpSpPr/>
          <p:nvPr userDrawn="1"/>
        </p:nvGrpSpPr>
        <p:grpSpPr>
          <a:xfrm>
            <a:off x="510614" y="6291551"/>
            <a:ext cx="224082" cy="221156"/>
            <a:chOff x="4328868" y="5502988"/>
            <a:chExt cx="500307" cy="493774"/>
          </a:xfrm>
        </p:grpSpPr>
        <p:sp>
          <p:nvSpPr>
            <p:cNvPr id="27" name="Freeform 7">
              <a:hlinkClick r:id="" action="ppaction://hlinkshowjump?jump=previousslide"/>
            </p:cNvPr>
            <p:cNvSpPr/>
            <p:nvPr userDrawn="1"/>
          </p:nvSpPr>
          <p:spPr bwMode="auto">
            <a:xfrm>
              <a:off x="4520555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28" name="Freeform 8">
              <a:hlinkClick r:id="" action="ppaction://hlinkshowjump?jump=previous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grpSp>
        <p:nvGrpSpPr>
          <p:cNvPr id="29" name="Group 9"/>
          <p:cNvGrpSpPr/>
          <p:nvPr userDrawn="1"/>
        </p:nvGrpSpPr>
        <p:grpSpPr>
          <a:xfrm flipH="1">
            <a:off x="1010544" y="6291551"/>
            <a:ext cx="224082" cy="221156"/>
            <a:chOff x="4328868" y="5502988"/>
            <a:chExt cx="500307" cy="493774"/>
          </a:xfrm>
        </p:grpSpPr>
        <p:sp>
          <p:nvSpPr>
            <p:cNvPr id="30" name="Freeform 10">
              <a:hlinkClick r:id="" action="ppaction://hlinkshowjump?jump=nextslide"/>
            </p:cNvPr>
            <p:cNvSpPr/>
            <p:nvPr userDrawn="1"/>
          </p:nvSpPr>
          <p:spPr bwMode="auto">
            <a:xfrm>
              <a:off x="4520556" y="5649754"/>
              <a:ext cx="116933" cy="200242"/>
            </a:xfrm>
            <a:custGeom>
              <a:avLst/>
              <a:gdLst>
                <a:gd name="T0" fmla="*/ 417 w 425"/>
                <a:gd name="T1" fmla="*/ 77 h 728"/>
                <a:gd name="T2" fmla="*/ 131 w 425"/>
                <a:gd name="T3" fmla="*/ 364 h 728"/>
                <a:gd name="T4" fmla="*/ 417 w 425"/>
                <a:gd name="T5" fmla="*/ 650 h 728"/>
                <a:gd name="T6" fmla="*/ 425 w 425"/>
                <a:gd name="T7" fmla="*/ 667 h 728"/>
                <a:gd name="T8" fmla="*/ 417 w 425"/>
                <a:gd name="T9" fmla="*/ 684 h 728"/>
                <a:gd name="T10" fmla="*/ 381 w 425"/>
                <a:gd name="T11" fmla="*/ 720 h 728"/>
                <a:gd name="T12" fmla="*/ 364 w 425"/>
                <a:gd name="T13" fmla="*/ 728 h 728"/>
                <a:gd name="T14" fmla="*/ 347 w 425"/>
                <a:gd name="T15" fmla="*/ 720 h 728"/>
                <a:gd name="T16" fmla="*/ 8 w 425"/>
                <a:gd name="T17" fmla="*/ 381 h 728"/>
                <a:gd name="T18" fmla="*/ 0 w 425"/>
                <a:gd name="T19" fmla="*/ 364 h 728"/>
                <a:gd name="T20" fmla="*/ 8 w 425"/>
                <a:gd name="T21" fmla="*/ 347 h 728"/>
                <a:gd name="T22" fmla="*/ 347 w 425"/>
                <a:gd name="T23" fmla="*/ 7 h 728"/>
                <a:gd name="T24" fmla="*/ 364 w 425"/>
                <a:gd name="T25" fmla="*/ 0 h 728"/>
                <a:gd name="T26" fmla="*/ 381 w 425"/>
                <a:gd name="T27" fmla="*/ 7 h 728"/>
                <a:gd name="T28" fmla="*/ 417 w 425"/>
                <a:gd name="T29" fmla="*/ 44 h 728"/>
                <a:gd name="T30" fmla="*/ 425 w 425"/>
                <a:gd name="T31" fmla="*/ 60 h 728"/>
                <a:gd name="T32" fmla="*/ 417 w 425"/>
                <a:gd name="T33" fmla="*/ 7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25" h="728">
                  <a:moveTo>
                    <a:pt x="417" y="77"/>
                  </a:moveTo>
                  <a:cubicBezTo>
                    <a:pt x="131" y="364"/>
                    <a:pt x="131" y="364"/>
                    <a:pt x="131" y="364"/>
                  </a:cubicBezTo>
                  <a:cubicBezTo>
                    <a:pt x="417" y="650"/>
                    <a:pt x="417" y="650"/>
                    <a:pt x="417" y="650"/>
                  </a:cubicBezTo>
                  <a:cubicBezTo>
                    <a:pt x="422" y="655"/>
                    <a:pt x="425" y="661"/>
                    <a:pt x="425" y="667"/>
                  </a:cubicBezTo>
                  <a:cubicBezTo>
                    <a:pt x="425" y="673"/>
                    <a:pt x="422" y="680"/>
                    <a:pt x="417" y="684"/>
                  </a:cubicBezTo>
                  <a:cubicBezTo>
                    <a:pt x="381" y="720"/>
                    <a:pt x="381" y="720"/>
                    <a:pt x="381" y="720"/>
                  </a:cubicBezTo>
                  <a:cubicBezTo>
                    <a:pt x="377" y="725"/>
                    <a:pt x="370" y="728"/>
                    <a:pt x="364" y="728"/>
                  </a:cubicBezTo>
                  <a:cubicBezTo>
                    <a:pt x="358" y="728"/>
                    <a:pt x="352" y="725"/>
                    <a:pt x="347" y="720"/>
                  </a:cubicBezTo>
                  <a:cubicBezTo>
                    <a:pt x="8" y="381"/>
                    <a:pt x="8" y="381"/>
                    <a:pt x="8" y="381"/>
                  </a:cubicBezTo>
                  <a:cubicBezTo>
                    <a:pt x="3" y="376"/>
                    <a:pt x="0" y="369"/>
                    <a:pt x="0" y="364"/>
                  </a:cubicBezTo>
                  <a:cubicBezTo>
                    <a:pt x="0" y="358"/>
                    <a:pt x="3" y="351"/>
                    <a:pt x="8" y="347"/>
                  </a:cubicBezTo>
                  <a:cubicBezTo>
                    <a:pt x="347" y="7"/>
                    <a:pt x="347" y="7"/>
                    <a:pt x="347" y="7"/>
                  </a:cubicBezTo>
                  <a:cubicBezTo>
                    <a:pt x="352" y="3"/>
                    <a:pt x="358" y="0"/>
                    <a:pt x="364" y="0"/>
                  </a:cubicBezTo>
                  <a:cubicBezTo>
                    <a:pt x="370" y="0"/>
                    <a:pt x="377" y="3"/>
                    <a:pt x="381" y="7"/>
                  </a:cubicBezTo>
                  <a:cubicBezTo>
                    <a:pt x="417" y="44"/>
                    <a:pt x="417" y="44"/>
                    <a:pt x="417" y="44"/>
                  </a:cubicBezTo>
                  <a:cubicBezTo>
                    <a:pt x="422" y="48"/>
                    <a:pt x="425" y="54"/>
                    <a:pt x="425" y="60"/>
                  </a:cubicBezTo>
                  <a:cubicBezTo>
                    <a:pt x="425" y="66"/>
                    <a:pt x="422" y="73"/>
                    <a:pt x="417" y="77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  <p:sp>
          <p:nvSpPr>
            <p:cNvPr id="31" name="Freeform 11">
              <a:hlinkClick r:id="" action="ppaction://hlinkshowjump?jump=nextslide"/>
            </p:cNvPr>
            <p:cNvSpPr>
              <a:spLocks noEditPoints="1"/>
            </p:cNvSpPr>
            <p:nvPr userDrawn="1"/>
          </p:nvSpPr>
          <p:spPr bwMode="auto">
            <a:xfrm>
              <a:off x="4328868" y="5502988"/>
              <a:ext cx="500307" cy="493774"/>
            </a:xfrm>
            <a:custGeom>
              <a:avLst/>
              <a:gdLst>
                <a:gd name="T0" fmla="*/ 2355 w 2753"/>
                <a:gd name="T1" fmla="*/ 114 h 2716"/>
                <a:gd name="T2" fmla="*/ 2639 w 2753"/>
                <a:gd name="T3" fmla="*/ 399 h 2716"/>
                <a:gd name="T4" fmla="*/ 2639 w 2753"/>
                <a:gd name="T5" fmla="*/ 2317 h 2716"/>
                <a:gd name="T6" fmla="*/ 2355 w 2753"/>
                <a:gd name="T7" fmla="*/ 2602 h 2716"/>
                <a:gd name="T8" fmla="*/ 398 w 2753"/>
                <a:gd name="T9" fmla="*/ 2602 h 2716"/>
                <a:gd name="T10" fmla="*/ 113 w 2753"/>
                <a:gd name="T11" fmla="*/ 2317 h 2716"/>
                <a:gd name="T12" fmla="*/ 113 w 2753"/>
                <a:gd name="T13" fmla="*/ 399 h 2716"/>
                <a:gd name="T14" fmla="*/ 398 w 2753"/>
                <a:gd name="T15" fmla="*/ 114 h 2716"/>
                <a:gd name="T16" fmla="*/ 2355 w 2753"/>
                <a:gd name="T17" fmla="*/ 114 h 2716"/>
                <a:gd name="T18" fmla="*/ 2355 w 2753"/>
                <a:gd name="T19" fmla="*/ 0 h 2716"/>
                <a:gd name="T20" fmla="*/ 398 w 2753"/>
                <a:gd name="T21" fmla="*/ 0 h 2716"/>
                <a:gd name="T22" fmla="*/ 0 w 2753"/>
                <a:gd name="T23" fmla="*/ 399 h 2716"/>
                <a:gd name="T24" fmla="*/ 0 w 2753"/>
                <a:gd name="T25" fmla="*/ 2317 h 2716"/>
                <a:gd name="T26" fmla="*/ 398 w 2753"/>
                <a:gd name="T27" fmla="*/ 2716 h 2716"/>
                <a:gd name="T28" fmla="*/ 2355 w 2753"/>
                <a:gd name="T29" fmla="*/ 2716 h 2716"/>
                <a:gd name="T30" fmla="*/ 2753 w 2753"/>
                <a:gd name="T31" fmla="*/ 2317 h 2716"/>
                <a:gd name="T32" fmla="*/ 2753 w 2753"/>
                <a:gd name="T33" fmla="*/ 399 h 2716"/>
                <a:gd name="T34" fmla="*/ 2355 w 2753"/>
                <a:gd name="T35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753" h="2716">
                  <a:moveTo>
                    <a:pt x="2355" y="114"/>
                  </a:moveTo>
                  <a:cubicBezTo>
                    <a:pt x="2512" y="114"/>
                    <a:pt x="2639" y="242"/>
                    <a:pt x="2639" y="399"/>
                  </a:cubicBezTo>
                  <a:cubicBezTo>
                    <a:pt x="2639" y="2317"/>
                    <a:pt x="2639" y="2317"/>
                    <a:pt x="2639" y="2317"/>
                  </a:cubicBezTo>
                  <a:cubicBezTo>
                    <a:pt x="2639" y="2474"/>
                    <a:pt x="2512" y="2602"/>
                    <a:pt x="2355" y="2602"/>
                  </a:cubicBezTo>
                  <a:cubicBezTo>
                    <a:pt x="398" y="2602"/>
                    <a:pt x="398" y="2602"/>
                    <a:pt x="398" y="2602"/>
                  </a:cubicBezTo>
                  <a:cubicBezTo>
                    <a:pt x="241" y="2602"/>
                    <a:pt x="113" y="2474"/>
                    <a:pt x="113" y="2317"/>
                  </a:cubicBezTo>
                  <a:cubicBezTo>
                    <a:pt x="113" y="399"/>
                    <a:pt x="113" y="399"/>
                    <a:pt x="113" y="399"/>
                  </a:cubicBezTo>
                  <a:cubicBezTo>
                    <a:pt x="113" y="242"/>
                    <a:pt x="241" y="114"/>
                    <a:pt x="398" y="114"/>
                  </a:cubicBezTo>
                  <a:cubicBezTo>
                    <a:pt x="2355" y="114"/>
                    <a:pt x="2355" y="114"/>
                    <a:pt x="2355" y="114"/>
                  </a:cubicBezTo>
                  <a:moveTo>
                    <a:pt x="2355" y="0"/>
                  </a:moveTo>
                  <a:cubicBezTo>
                    <a:pt x="398" y="0"/>
                    <a:pt x="398" y="0"/>
                    <a:pt x="398" y="0"/>
                  </a:cubicBezTo>
                  <a:cubicBezTo>
                    <a:pt x="178" y="0"/>
                    <a:pt x="0" y="179"/>
                    <a:pt x="0" y="399"/>
                  </a:cubicBezTo>
                  <a:cubicBezTo>
                    <a:pt x="0" y="2317"/>
                    <a:pt x="0" y="2317"/>
                    <a:pt x="0" y="2317"/>
                  </a:cubicBezTo>
                  <a:cubicBezTo>
                    <a:pt x="0" y="2538"/>
                    <a:pt x="178" y="2716"/>
                    <a:pt x="398" y="2716"/>
                  </a:cubicBezTo>
                  <a:cubicBezTo>
                    <a:pt x="2355" y="2716"/>
                    <a:pt x="2355" y="2716"/>
                    <a:pt x="2355" y="2716"/>
                  </a:cubicBezTo>
                  <a:cubicBezTo>
                    <a:pt x="2575" y="2716"/>
                    <a:pt x="2753" y="2538"/>
                    <a:pt x="2753" y="2317"/>
                  </a:cubicBezTo>
                  <a:cubicBezTo>
                    <a:pt x="2753" y="399"/>
                    <a:pt x="2753" y="399"/>
                    <a:pt x="2753" y="399"/>
                  </a:cubicBezTo>
                  <a:cubicBezTo>
                    <a:pt x="2753" y="179"/>
                    <a:pt x="2575" y="0"/>
                    <a:pt x="235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/>
            </a:p>
          </p:txBody>
        </p:sp>
      </p:grpSp>
      <p:cxnSp>
        <p:nvCxnSpPr>
          <p:cNvPr id="32" name="Straight Connector 3"/>
          <p:cNvCxnSpPr/>
          <p:nvPr userDrawn="1"/>
        </p:nvCxnSpPr>
        <p:spPr>
          <a:xfrm>
            <a:off x="715904" y="6404910"/>
            <a:ext cx="381000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0" name="信息"/>
          <p:cNvSpPr/>
          <p:nvPr userDrawn="1"/>
        </p:nvSpPr>
        <p:spPr bwMode="auto">
          <a:xfrm>
            <a:off x="3456940" y="6220778"/>
            <a:ext cx="305435" cy="316230"/>
          </a:xfrm>
          <a:custGeom>
            <a:avLst/>
            <a:gdLst>
              <a:gd name="T0" fmla="*/ 2147483646 w 90"/>
              <a:gd name="T1" fmla="*/ 2147483646 h 93"/>
              <a:gd name="T2" fmla="*/ 2147483646 w 90"/>
              <a:gd name="T3" fmla="*/ 2147483646 h 93"/>
              <a:gd name="T4" fmla="*/ 2147483646 w 90"/>
              <a:gd name="T5" fmla="*/ 2147483646 h 93"/>
              <a:gd name="T6" fmla="*/ 2147483646 w 90"/>
              <a:gd name="T7" fmla="*/ 2147483646 h 93"/>
              <a:gd name="T8" fmla="*/ 2147483646 w 90"/>
              <a:gd name="T9" fmla="*/ 2147483646 h 93"/>
              <a:gd name="T10" fmla="*/ 0 w 90"/>
              <a:gd name="T11" fmla="*/ 2147483646 h 93"/>
              <a:gd name="T12" fmla="*/ 0 w 90"/>
              <a:gd name="T13" fmla="*/ 2147483646 h 93"/>
              <a:gd name="T14" fmla="*/ 2147483646 w 90"/>
              <a:gd name="T15" fmla="*/ 2147483646 h 93"/>
              <a:gd name="T16" fmla="*/ 2147483646 w 90"/>
              <a:gd name="T17" fmla="*/ 2147483646 h 93"/>
              <a:gd name="T18" fmla="*/ 2147483646 w 90"/>
              <a:gd name="T19" fmla="*/ 2147483646 h 93"/>
              <a:gd name="T20" fmla="*/ 2147483646 w 90"/>
              <a:gd name="T21" fmla="*/ 2147483646 h 93"/>
              <a:gd name="T22" fmla="*/ 2147483646 w 90"/>
              <a:gd name="T23" fmla="*/ 2147483646 h 93"/>
              <a:gd name="T24" fmla="*/ 2147483646 w 90"/>
              <a:gd name="T25" fmla="*/ 2147483646 h 93"/>
              <a:gd name="T26" fmla="*/ 2147483646 w 90"/>
              <a:gd name="T27" fmla="*/ 2147483646 h 93"/>
              <a:gd name="T28" fmla="*/ 2147483646 w 90"/>
              <a:gd name="T29" fmla="*/ 2147483646 h 93"/>
              <a:gd name="T30" fmla="*/ 2147483646 w 90"/>
              <a:gd name="T31" fmla="*/ 2147483646 h 93"/>
              <a:gd name="T32" fmla="*/ 2147483646 w 90"/>
              <a:gd name="T33" fmla="*/ 2147483646 h 93"/>
              <a:gd name="T34" fmla="*/ 2147483646 w 90"/>
              <a:gd name="T35" fmla="*/ 2147483646 h 93"/>
              <a:gd name="T36" fmla="*/ 2147483646 w 90"/>
              <a:gd name="T37" fmla="*/ 2147483646 h 93"/>
              <a:gd name="T38" fmla="*/ 2147483646 w 90"/>
              <a:gd name="T39" fmla="*/ 2147483646 h 93"/>
              <a:gd name="T40" fmla="*/ 2147483646 w 90"/>
              <a:gd name="T41" fmla="*/ 2147483646 h 93"/>
              <a:gd name="T42" fmla="*/ 2147483646 w 90"/>
              <a:gd name="T43" fmla="*/ 2147483646 h 93"/>
              <a:gd name="T44" fmla="*/ 2147483646 w 90"/>
              <a:gd name="T45" fmla="*/ 2147483646 h 93"/>
              <a:gd name="T46" fmla="*/ 2147483646 w 90"/>
              <a:gd name="T47" fmla="*/ 2147483646 h 93"/>
              <a:gd name="T48" fmla="*/ 2147483646 w 90"/>
              <a:gd name="T49" fmla="*/ 2147483646 h 93"/>
              <a:gd name="T50" fmla="*/ 2147483646 w 90"/>
              <a:gd name="T51" fmla="*/ 2147483646 h 93"/>
              <a:gd name="T52" fmla="*/ 2147483646 w 90"/>
              <a:gd name="T53" fmla="*/ 2147483646 h 93"/>
              <a:gd name="T54" fmla="*/ 2147483646 w 90"/>
              <a:gd name="T55" fmla="*/ 2147483646 h 93"/>
              <a:gd name="T56" fmla="*/ 2147483646 w 90"/>
              <a:gd name="T57" fmla="*/ 2147483646 h 93"/>
              <a:gd name="T58" fmla="*/ 2147483646 w 90"/>
              <a:gd name="T59" fmla="*/ 2147483646 h 93"/>
              <a:gd name="T60" fmla="*/ 2147483646 w 90"/>
              <a:gd name="T61" fmla="*/ 2147483646 h 93"/>
              <a:gd name="T62" fmla="*/ 2147483646 w 90"/>
              <a:gd name="T63" fmla="*/ 2147483646 h 93"/>
              <a:gd name="T64" fmla="*/ 2147483646 w 90"/>
              <a:gd name="T65" fmla="*/ 2147483646 h 93"/>
              <a:gd name="T66" fmla="*/ 2147483646 w 90"/>
              <a:gd name="T67" fmla="*/ 2147483646 h 93"/>
              <a:gd name="T68" fmla="*/ 2147483646 w 90"/>
              <a:gd name="T69" fmla="*/ 2147483646 h 93"/>
              <a:gd name="T70" fmla="*/ 2147483646 w 90"/>
              <a:gd name="T71" fmla="*/ 2147483646 h 93"/>
              <a:gd name="T72" fmla="*/ 2147483646 w 90"/>
              <a:gd name="T73" fmla="*/ 2147483646 h 93"/>
              <a:gd name="T74" fmla="*/ 2147483646 w 90"/>
              <a:gd name="T75" fmla="*/ 2147483646 h 93"/>
              <a:gd name="T76" fmla="*/ 2147483646 w 90"/>
              <a:gd name="T77" fmla="*/ 2147483646 h 93"/>
              <a:gd name="T78" fmla="*/ 2147483646 w 90"/>
              <a:gd name="T79" fmla="*/ 2147483646 h 93"/>
              <a:gd name="T80" fmla="*/ 2147483646 w 90"/>
              <a:gd name="T81" fmla="*/ 2147483646 h 93"/>
              <a:gd name="T82" fmla="*/ 2147483646 w 90"/>
              <a:gd name="T83" fmla="*/ 2147483646 h 93"/>
              <a:gd name="T84" fmla="*/ 2147483646 w 90"/>
              <a:gd name="T85" fmla="*/ 2147483646 h 93"/>
              <a:gd name="T86" fmla="*/ 2147483646 w 90"/>
              <a:gd name="T87" fmla="*/ 2147483646 h 93"/>
              <a:gd name="T88" fmla="*/ 2147483646 w 90"/>
              <a:gd name="T89" fmla="*/ 2147483646 h 93"/>
              <a:gd name="T90" fmla="*/ 2147483646 w 90"/>
              <a:gd name="T91" fmla="*/ 2147483646 h 93"/>
              <a:gd name="T92" fmla="*/ 2147483646 w 90"/>
              <a:gd name="T93" fmla="*/ 2147483646 h 93"/>
              <a:gd name="T94" fmla="*/ 2147483646 w 90"/>
              <a:gd name="T95" fmla="*/ 2147483646 h 93"/>
              <a:gd name="T96" fmla="*/ 2147483646 w 90"/>
              <a:gd name="T97" fmla="*/ 2147483646 h 93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90" h="93">
                <a:moveTo>
                  <a:pt x="86" y="38"/>
                </a:moveTo>
                <a:cubicBezTo>
                  <a:pt x="88" y="40"/>
                  <a:pt x="90" y="43"/>
                  <a:pt x="90" y="46"/>
                </a:cubicBezTo>
                <a:cubicBezTo>
                  <a:pt x="90" y="83"/>
                  <a:pt x="90" y="83"/>
                  <a:pt x="90" y="83"/>
                </a:cubicBezTo>
                <a:cubicBezTo>
                  <a:pt x="90" y="88"/>
                  <a:pt x="86" y="93"/>
                  <a:pt x="81" y="93"/>
                </a:cubicBezTo>
                <a:cubicBezTo>
                  <a:pt x="9" y="93"/>
                  <a:pt x="9" y="93"/>
                  <a:pt x="9" y="93"/>
                </a:cubicBezTo>
                <a:cubicBezTo>
                  <a:pt x="4" y="93"/>
                  <a:pt x="0" y="88"/>
                  <a:pt x="0" y="83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1" y="41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40"/>
                  <a:pt x="2" y="40"/>
                  <a:pt x="2" y="40"/>
                </a:cubicBezTo>
                <a:cubicBezTo>
                  <a:pt x="2" y="39"/>
                  <a:pt x="2" y="39"/>
                  <a:pt x="3" y="39"/>
                </a:cubicBezTo>
                <a:cubicBezTo>
                  <a:pt x="39" y="3"/>
                  <a:pt x="39" y="3"/>
                  <a:pt x="39" y="3"/>
                </a:cubicBezTo>
                <a:cubicBezTo>
                  <a:pt x="43" y="0"/>
                  <a:pt x="46" y="0"/>
                  <a:pt x="50" y="3"/>
                </a:cubicBezTo>
                <a:cubicBezTo>
                  <a:pt x="86" y="38"/>
                  <a:pt x="86" y="38"/>
                  <a:pt x="86" y="38"/>
                </a:cubicBezTo>
                <a:close/>
                <a:moveTo>
                  <a:pt x="15" y="30"/>
                </a:moveTo>
                <a:cubicBezTo>
                  <a:pt x="15" y="52"/>
                  <a:pt x="15" y="52"/>
                  <a:pt x="15" y="52"/>
                </a:cubicBezTo>
                <a:cubicBezTo>
                  <a:pt x="45" y="75"/>
                  <a:pt x="45" y="75"/>
                  <a:pt x="45" y="75"/>
                </a:cubicBezTo>
                <a:cubicBezTo>
                  <a:pt x="72" y="54"/>
                  <a:pt x="72" y="54"/>
                  <a:pt x="72" y="54"/>
                </a:cubicBezTo>
                <a:cubicBezTo>
                  <a:pt x="72" y="30"/>
                  <a:pt x="72" y="30"/>
                  <a:pt x="72" y="30"/>
                </a:cubicBezTo>
                <a:cubicBezTo>
                  <a:pt x="15" y="30"/>
                  <a:pt x="15" y="30"/>
                  <a:pt x="15" y="30"/>
                </a:cubicBezTo>
                <a:close/>
                <a:moveTo>
                  <a:pt x="25" y="35"/>
                </a:moveTo>
                <a:cubicBezTo>
                  <a:pt x="25" y="39"/>
                  <a:pt x="25" y="39"/>
                  <a:pt x="25" y="39"/>
                </a:cubicBezTo>
                <a:cubicBezTo>
                  <a:pt x="63" y="39"/>
                  <a:pt x="63" y="39"/>
                  <a:pt x="63" y="39"/>
                </a:cubicBezTo>
                <a:cubicBezTo>
                  <a:pt x="63" y="35"/>
                  <a:pt x="63" y="35"/>
                  <a:pt x="63" y="35"/>
                </a:cubicBezTo>
                <a:cubicBezTo>
                  <a:pt x="25" y="35"/>
                  <a:pt x="25" y="35"/>
                  <a:pt x="25" y="35"/>
                </a:cubicBezTo>
                <a:close/>
                <a:moveTo>
                  <a:pt x="25" y="51"/>
                </a:moveTo>
                <a:cubicBezTo>
                  <a:pt x="25" y="55"/>
                  <a:pt x="25" y="55"/>
                  <a:pt x="25" y="55"/>
                </a:cubicBezTo>
                <a:cubicBezTo>
                  <a:pt x="63" y="55"/>
                  <a:pt x="63" y="55"/>
                  <a:pt x="63" y="55"/>
                </a:cubicBezTo>
                <a:cubicBezTo>
                  <a:pt x="63" y="51"/>
                  <a:pt x="63" y="51"/>
                  <a:pt x="63" y="51"/>
                </a:cubicBezTo>
                <a:cubicBezTo>
                  <a:pt x="25" y="51"/>
                  <a:pt x="25" y="51"/>
                  <a:pt x="25" y="51"/>
                </a:cubicBezTo>
                <a:close/>
                <a:moveTo>
                  <a:pt x="25" y="43"/>
                </a:moveTo>
                <a:cubicBezTo>
                  <a:pt x="25" y="47"/>
                  <a:pt x="25" y="47"/>
                  <a:pt x="25" y="47"/>
                </a:cubicBezTo>
                <a:cubicBezTo>
                  <a:pt x="63" y="47"/>
                  <a:pt x="63" y="47"/>
                  <a:pt x="63" y="47"/>
                </a:cubicBezTo>
                <a:cubicBezTo>
                  <a:pt x="63" y="43"/>
                  <a:pt x="63" y="43"/>
                  <a:pt x="63" y="43"/>
                </a:cubicBezTo>
                <a:cubicBezTo>
                  <a:pt x="25" y="43"/>
                  <a:pt x="25" y="43"/>
                  <a:pt x="25" y="43"/>
                </a:cubicBezTo>
                <a:close/>
                <a:moveTo>
                  <a:pt x="10" y="87"/>
                </a:moveTo>
                <a:cubicBezTo>
                  <a:pt x="28" y="69"/>
                  <a:pt x="28" y="69"/>
                  <a:pt x="28" y="69"/>
                </a:cubicBezTo>
                <a:cubicBezTo>
                  <a:pt x="28" y="69"/>
                  <a:pt x="28" y="68"/>
                  <a:pt x="28" y="67"/>
                </a:cubicBezTo>
                <a:cubicBezTo>
                  <a:pt x="27" y="66"/>
                  <a:pt x="26" y="66"/>
                  <a:pt x="25" y="67"/>
                </a:cubicBezTo>
                <a:cubicBezTo>
                  <a:pt x="7" y="84"/>
                  <a:pt x="7" y="84"/>
                  <a:pt x="7" y="84"/>
                </a:cubicBezTo>
                <a:cubicBezTo>
                  <a:pt x="6" y="85"/>
                  <a:pt x="6" y="86"/>
                  <a:pt x="7" y="87"/>
                </a:cubicBezTo>
                <a:cubicBezTo>
                  <a:pt x="8" y="87"/>
                  <a:pt x="9" y="87"/>
                  <a:pt x="10" y="87"/>
                </a:cubicBezTo>
                <a:close/>
                <a:moveTo>
                  <a:pt x="84" y="84"/>
                </a:moveTo>
                <a:cubicBezTo>
                  <a:pt x="66" y="67"/>
                  <a:pt x="66" y="67"/>
                  <a:pt x="66" y="67"/>
                </a:cubicBezTo>
                <a:cubicBezTo>
                  <a:pt x="65" y="66"/>
                  <a:pt x="64" y="66"/>
                  <a:pt x="63" y="67"/>
                </a:cubicBezTo>
                <a:cubicBezTo>
                  <a:pt x="62" y="68"/>
                  <a:pt x="62" y="69"/>
                  <a:pt x="63" y="69"/>
                </a:cubicBezTo>
                <a:cubicBezTo>
                  <a:pt x="81" y="87"/>
                  <a:pt x="81" y="87"/>
                  <a:pt x="81" y="87"/>
                </a:cubicBezTo>
                <a:cubicBezTo>
                  <a:pt x="82" y="87"/>
                  <a:pt x="83" y="87"/>
                  <a:pt x="84" y="87"/>
                </a:cubicBezTo>
                <a:cubicBezTo>
                  <a:pt x="85" y="86"/>
                  <a:pt x="85" y="85"/>
                  <a:pt x="84" y="84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87" name="方形小人"/>
          <p:cNvSpPr/>
          <p:nvPr userDrawn="1"/>
        </p:nvSpPr>
        <p:spPr>
          <a:xfrm>
            <a:off x="9414510" y="6221730"/>
            <a:ext cx="444500" cy="305435"/>
          </a:xfrm>
          <a:custGeom>
            <a:avLst/>
            <a:gdLst/>
            <a:ahLst/>
            <a:cxnLst/>
            <a:rect l="l" t="t" r="r" b="b"/>
            <a:pathLst>
              <a:path w="780204" h="588259">
                <a:moveTo>
                  <a:pt x="509321" y="370417"/>
                </a:moveTo>
                <a:cubicBezTo>
                  <a:pt x="526020" y="406136"/>
                  <a:pt x="559272" y="430234"/>
                  <a:pt x="597482" y="430234"/>
                </a:cubicBezTo>
                <a:cubicBezTo>
                  <a:pt x="635691" y="430234"/>
                  <a:pt x="668943" y="406136"/>
                  <a:pt x="685642" y="370417"/>
                </a:cubicBezTo>
                <a:cubicBezTo>
                  <a:pt x="737885" y="370549"/>
                  <a:pt x="780204" y="437894"/>
                  <a:pt x="780204" y="520944"/>
                </a:cubicBezTo>
                <a:lnTo>
                  <a:pt x="780204" y="588259"/>
                </a:lnTo>
                <a:lnTo>
                  <a:pt x="534065" y="588259"/>
                </a:lnTo>
                <a:lnTo>
                  <a:pt x="534065" y="494416"/>
                </a:lnTo>
                <a:cubicBezTo>
                  <a:pt x="534065" y="447998"/>
                  <a:pt x="524582" y="405100"/>
                  <a:pt x="506178" y="371433"/>
                </a:cubicBezTo>
                <a:cubicBezTo>
                  <a:pt x="507187" y="370450"/>
                  <a:pt x="508252" y="370420"/>
                  <a:pt x="509321" y="370417"/>
                </a:cubicBezTo>
                <a:close/>
                <a:moveTo>
                  <a:pt x="131827" y="284569"/>
                </a:moveTo>
                <a:cubicBezTo>
                  <a:pt x="155107" y="334364"/>
                  <a:pt x="201464" y="367959"/>
                  <a:pt x="254731" y="367959"/>
                </a:cubicBezTo>
                <a:cubicBezTo>
                  <a:pt x="307998" y="367959"/>
                  <a:pt x="354354" y="334364"/>
                  <a:pt x="377634" y="284569"/>
                </a:cubicBezTo>
                <a:cubicBezTo>
                  <a:pt x="450464" y="284753"/>
                  <a:pt x="509461" y="378637"/>
                  <a:pt x="509461" y="494416"/>
                </a:cubicBezTo>
                <a:lnTo>
                  <a:pt x="509461" y="588259"/>
                </a:lnTo>
                <a:lnTo>
                  <a:pt x="0" y="588259"/>
                </a:lnTo>
                <a:lnTo>
                  <a:pt x="0" y="494416"/>
                </a:lnTo>
                <a:cubicBezTo>
                  <a:pt x="0" y="378637"/>
                  <a:pt x="58997" y="284753"/>
                  <a:pt x="131827" y="284569"/>
                </a:cubicBezTo>
                <a:close/>
                <a:moveTo>
                  <a:pt x="597481" y="166291"/>
                </a:moveTo>
                <a:cubicBezTo>
                  <a:pt x="647665" y="166291"/>
                  <a:pt x="688347" y="217628"/>
                  <a:pt x="688347" y="280955"/>
                </a:cubicBezTo>
                <a:cubicBezTo>
                  <a:pt x="688347" y="344282"/>
                  <a:pt x="647665" y="395619"/>
                  <a:pt x="597481" y="395619"/>
                </a:cubicBezTo>
                <a:cubicBezTo>
                  <a:pt x="547298" y="395619"/>
                  <a:pt x="506616" y="344282"/>
                  <a:pt x="506616" y="280955"/>
                </a:cubicBezTo>
                <a:cubicBezTo>
                  <a:pt x="506616" y="217628"/>
                  <a:pt x="547298" y="166291"/>
                  <a:pt x="597481" y="166291"/>
                </a:cubicBezTo>
                <a:close/>
                <a:moveTo>
                  <a:pt x="254730" y="0"/>
                </a:moveTo>
                <a:cubicBezTo>
                  <a:pt x="324691" y="0"/>
                  <a:pt x="381405" y="71568"/>
                  <a:pt x="381405" y="159851"/>
                </a:cubicBezTo>
                <a:cubicBezTo>
                  <a:pt x="381405" y="248134"/>
                  <a:pt x="324691" y="319702"/>
                  <a:pt x="254730" y="319702"/>
                </a:cubicBezTo>
                <a:cubicBezTo>
                  <a:pt x="184770" y="319702"/>
                  <a:pt x="128056" y="248134"/>
                  <a:pt x="128056" y="159851"/>
                </a:cubicBezTo>
                <a:cubicBezTo>
                  <a:pt x="128056" y="71568"/>
                  <a:pt x="184770" y="0"/>
                  <a:pt x="254730" y="0"/>
                </a:cubicBezTo>
                <a:close/>
              </a:path>
            </a:pathLst>
          </a:cu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" name="日历"/>
          <p:cNvSpPr>
            <a:spLocks noChangeArrowheads="1"/>
          </p:cNvSpPr>
          <p:nvPr userDrawn="1"/>
        </p:nvSpPr>
        <p:spPr bwMode="auto">
          <a:xfrm>
            <a:off x="7044690" y="6209665"/>
            <a:ext cx="338455" cy="338455"/>
          </a:xfrm>
          <a:custGeom>
            <a:avLst/>
            <a:gdLst>
              <a:gd name="T0" fmla="*/ 186557 w 1993900"/>
              <a:gd name="T1" fmla="*/ 1472016 h 1873250"/>
              <a:gd name="T2" fmla="*/ 1296550 w 1993900"/>
              <a:gd name="T3" fmla="*/ 576666 h 1873250"/>
              <a:gd name="T4" fmla="*/ 1153710 w 1993900"/>
              <a:gd name="T5" fmla="*/ 1135821 h 1873250"/>
              <a:gd name="T6" fmla="*/ 1097106 w 1993900"/>
              <a:gd name="T7" fmla="*/ 797974 h 1873250"/>
              <a:gd name="T8" fmla="*/ 1032144 w 1993900"/>
              <a:gd name="T9" fmla="*/ 704592 h 1873250"/>
              <a:gd name="T10" fmla="*/ 1078871 w 1993900"/>
              <a:gd name="T11" fmla="*/ 694343 h 1873250"/>
              <a:gd name="T12" fmla="*/ 1116861 w 1993900"/>
              <a:gd name="T13" fmla="*/ 676502 h 1873250"/>
              <a:gd name="T14" fmla="*/ 1146872 w 1993900"/>
              <a:gd name="T15" fmla="*/ 652207 h 1873250"/>
              <a:gd name="T16" fmla="*/ 1168526 w 1993900"/>
              <a:gd name="T17" fmla="*/ 620700 h 1873250"/>
              <a:gd name="T18" fmla="*/ 1184861 w 1993900"/>
              <a:gd name="T19" fmla="*/ 576666 h 1873250"/>
              <a:gd name="T20" fmla="*/ 568770 w 1993900"/>
              <a:gd name="T21" fmla="*/ 1239833 h 1873250"/>
              <a:gd name="T22" fmla="*/ 673241 w 1993900"/>
              <a:gd name="T23" fmla="*/ 791901 h 1873250"/>
              <a:gd name="T24" fmla="*/ 568770 w 1993900"/>
              <a:gd name="T25" fmla="*/ 802909 h 1873250"/>
              <a:gd name="T26" fmla="*/ 609419 w 1993900"/>
              <a:gd name="T27" fmla="*/ 698519 h 1873250"/>
              <a:gd name="T28" fmla="*/ 650068 w 1993900"/>
              <a:gd name="T29" fmla="*/ 682954 h 1873250"/>
              <a:gd name="T30" fmla="*/ 682739 w 1993900"/>
              <a:gd name="T31" fmla="*/ 660938 h 1873250"/>
              <a:gd name="T32" fmla="*/ 707052 w 1993900"/>
              <a:gd name="T33" fmla="*/ 632088 h 1873250"/>
              <a:gd name="T34" fmla="*/ 724147 w 1993900"/>
              <a:gd name="T35" fmla="*/ 596405 h 1873250"/>
              <a:gd name="T36" fmla="*/ 214659 w 1993900"/>
              <a:gd name="T37" fmla="*/ 266708 h 1873250"/>
              <a:gd name="T38" fmla="*/ 171803 w 1993900"/>
              <a:gd name="T39" fmla="*/ 295920 h 1873250"/>
              <a:gd name="T40" fmla="*/ 151323 w 1993900"/>
              <a:gd name="T41" fmla="*/ 344102 h 1873250"/>
              <a:gd name="T42" fmla="*/ 158150 w 1993900"/>
              <a:gd name="T43" fmla="*/ 1583935 h 1873250"/>
              <a:gd name="T44" fmla="*/ 190766 w 1993900"/>
              <a:gd name="T45" fmla="*/ 1623770 h 1873250"/>
              <a:gd name="T46" fmla="*/ 241586 w 1993900"/>
              <a:gd name="T47" fmla="*/ 1639325 h 1873250"/>
              <a:gd name="T48" fmla="*/ 1706270 w 1993900"/>
              <a:gd name="T49" fmla="*/ 1627944 h 1873250"/>
              <a:gd name="T50" fmla="*/ 1743058 w 1993900"/>
              <a:gd name="T51" fmla="*/ 1591902 h 1873250"/>
              <a:gd name="T52" fmla="*/ 1754056 w 1993900"/>
              <a:gd name="T53" fmla="*/ 353207 h 1873250"/>
              <a:gd name="T54" fmla="*/ 1738127 w 1993900"/>
              <a:gd name="T55" fmla="*/ 302749 h 1873250"/>
              <a:gd name="T56" fmla="*/ 1698306 w 1993900"/>
              <a:gd name="T57" fmla="*/ 269743 h 1873250"/>
              <a:gd name="T58" fmla="*/ 1541294 w 1993900"/>
              <a:gd name="T59" fmla="*/ 323995 h 1873250"/>
              <a:gd name="T60" fmla="*/ 334125 w 1993900"/>
              <a:gd name="T61" fmla="*/ 262534 h 1873250"/>
              <a:gd name="T62" fmla="*/ 1334979 w 1993900"/>
              <a:gd name="T63" fmla="*/ 206006 h 1873250"/>
              <a:gd name="T64" fmla="*/ 1663414 w 1993900"/>
              <a:gd name="T65" fmla="*/ 111160 h 1873250"/>
              <a:gd name="T66" fmla="*/ 1735094 w 1993900"/>
              <a:gd name="T67" fmla="*/ 122162 h 1873250"/>
              <a:gd name="T68" fmla="*/ 1798429 w 1993900"/>
              <a:gd name="T69" fmla="*/ 152513 h 1873250"/>
              <a:gd name="T70" fmla="*/ 1849629 w 1993900"/>
              <a:gd name="T71" fmla="*/ 199557 h 1873250"/>
              <a:gd name="T72" fmla="*/ 1886037 w 1993900"/>
              <a:gd name="T73" fmla="*/ 259120 h 1873250"/>
              <a:gd name="T74" fmla="*/ 1903862 w 1993900"/>
              <a:gd name="T75" fmla="*/ 328927 h 1873250"/>
              <a:gd name="T76" fmla="*/ 1902346 w 1993900"/>
              <a:gd name="T77" fmla="*/ 1585453 h 1873250"/>
              <a:gd name="T78" fmla="*/ 1881107 w 1993900"/>
              <a:gd name="T79" fmla="*/ 1653362 h 1873250"/>
              <a:gd name="T80" fmla="*/ 1842044 w 1993900"/>
              <a:gd name="T81" fmla="*/ 1711029 h 1873250"/>
              <a:gd name="T82" fmla="*/ 1788568 w 1993900"/>
              <a:gd name="T83" fmla="*/ 1755417 h 1873250"/>
              <a:gd name="T84" fmla="*/ 1723716 w 1993900"/>
              <a:gd name="T85" fmla="*/ 1782733 h 1873250"/>
              <a:gd name="T86" fmla="*/ 241586 w 1993900"/>
              <a:gd name="T87" fmla="*/ 1790700 h 1873250"/>
              <a:gd name="T88" fmla="*/ 169906 w 1993900"/>
              <a:gd name="T89" fmla="*/ 1779698 h 1873250"/>
              <a:gd name="T90" fmla="*/ 106191 w 1993900"/>
              <a:gd name="T91" fmla="*/ 1748968 h 1873250"/>
              <a:gd name="T92" fmla="*/ 54992 w 1993900"/>
              <a:gd name="T93" fmla="*/ 1702303 h 1873250"/>
              <a:gd name="T94" fmla="*/ 18963 w 1993900"/>
              <a:gd name="T95" fmla="*/ 1642740 h 1873250"/>
              <a:gd name="T96" fmla="*/ 1138 w 1993900"/>
              <a:gd name="T97" fmla="*/ 1573312 h 1873250"/>
              <a:gd name="T98" fmla="*/ 2655 w 1993900"/>
              <a:gd name="T99" fmla="*/ 316408 h 1873250"/>
              <a:gd name="T100" fmla="*/ 23514 w 1993900"/>
              <a:gd name="T101" fmla="*/ 248497 h 1873250"/>
              <a:gd name="T102" fmla="*/ 62577 w 1993900"/>
              <a:gd name="T103" fmla="*/ 190451 h 1873250"/>
              <a:gd name="T104" fmla="*/ 116432 w 1993900"/>
              <a:gd name="T105" fmla="*/ 146064 h 1873250"/>
              <a:gd name="T106" fmla="*/ 181284 w 1993900"/>
              <a:gd name="T107" fmla="*/ 118748 h 1873250"/>
              <a:gd name="T108" fmla="*/ 363706 w 1993900"/>
              <a:gd name="T109" fmla="*/ 111160 h 1873250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1993900" h="1873250">
                <a:moveTo>
                  <a:pt x="195263" y="1631950"/>
                </a:moveTo>
                <a:lnTo>
                  <a:pt x="1766888" y="1631950"/>
                </a:lnTo>
                <a:lnTo>
                  <a:pt x="1766888" y="1663700"/>
                </a:lnTo>
                <a:lnTo>
                  <a:pt x="195263" y="1663700"/>
                </a:lnTo>
                <a:lnTo>
                  <a:pt x="195263" y="1631950"/>
                </a:lnTo>
                <a:close/>
                <a:moveTo>
                  <a:pt x="195263" y="1539875"/>
                </a:moveTo>
                <a:lnTo>
                  <a:pt x="1766888" y="1539875"/>
                </a:lnTo>
                <a:lnTo>
                  <a:pt x="1766888" y="1570038"/>
                </a:lnTo>
                <a:lnTo>
                  <a:pt x="195263" y="1570038"/>
                </a:lnTo>
                <a:lnTo>
                  <a:pt x="195263" y="1539875"/>
                </a:lnTo>
                <a:close/>
                <a:moveTo>
                  <a:pt x="1240155" y="603250"/>
                </a:moveTo>
                <a:lnTo>
                  <a:pt x="1357056" y="603250"/>
                </a:lnTo>
                <a:lnTo>
                  <a:pt x="1357056" y="1188182"/>
                </a:lnTo>
                <a:lnTo>
                  <a:pt x="1493838" y="1188182"/>
                </a:lnTo>
                <a:lnTo>
                  <a:pt x="1493838" y="1296988"/>
                </a:lnTo>
                <a:lnTo>
                  <a:pt x="1071563" y="1296988"/>
                </a:lnTo>
                <a:lnTo>
                  <a:pt x="1071563" y="1188182"/>
                </a:lnTo>
                <a:lnTo>
                  <a:pt x="1207550" y="1188182"/>
                </a:lnTo>
                <a:lnTo>
                  <a:pt x="1207550" y="820068"/>
                </a:lnTo>
                <a:lnTo>
                  <a:pt x="1201586" y="822053"/>
                </a:lnTo>
                <a:lnTo>
                  <a:pt x="1194826" y="824833"/>
                </a:lnTo>
                <a:lnTo>
                  <a:pt x="1180909" y="828407"/>
                </a:lnTo>
                <a:lnTo>
                  <a:pt x="1165402" y="831981"/>
                </a:lnTo>
                <a:lnTo>
                  <a:pt x="1148304" y="834760"/>
                </a:lnTo>
                <a:lnTo>
                  <a:pt x="1130809" y="837143"/>
                </a:lnTo>
                <a:lnTo>
                  <a:pt x="1111723" y="838732"/>
                </a:lnTo>
                <a:lnTo>
                  <a:pt x="1091842" y="839526"/>
                </a:lnTo>
                <a:lnTo>
                  <a:pt x="1071563" y="839923"/>
                </a:lnTo>
                <a:lnTo>
                  <a:pt x="1071563" y="738265"/>
                </a:lnTo>
                <a:lnTo>
                  <a:pt x="1080311" y="737073"/>
                </a:lnTo>
                <a:lnTo>
                  <a:pt x="1089456" y="735882"/>
                </a:lnTo>
                <a:lnTo>
                  <a:pt x="1097806" y="734294"/>
                </a:lnTo>
                <a:lnTo>
                  <a:pt x="1106156" y="732705"/>
                </a:lnTo>
                <a:lnTo>
                  <a:pt x="1114109" y="730720"/>
                </a:lnTo>
                <a:lnTo>
                  <a:pt x="1121664" y="728734"/>
                </a:lnTo>
                <a:lnTo>
                  <a:pt x="1129218" y="726352"/>
                </a:lnTo>
                <a:lnTo>
                  <a:pt x="1136376" y="723969"/>
                </a:lnTo>
                <a:lnTo>
                  <a:pt x="1143931" y="720792"/>
                </a:lnTo>
                <a:lnTo>
                  <a:pt x="1150690" y="718012"/>
                </a:lnTo>
                <a:lnTo>
                  <a:pt x="1156654" y="714438"/>
                </a:lnTo>
                <a:lnTo>
                  <a:pt x="1163016" y="711262"/>
                </a:lnTo>
                <a:lnTo>
                  <a:pt x="1168981" y="707688"/>
                </a:lnTo>
                <a:lnTo>
                  <a:pt x="1174945" y="704114"/>
                </a:lnTo>
                <a:lnTo>
                  <a:pt x="1180512" y="699746"/>
                </a:lnTo>
                <a:lnTo>
                  <a:pt x="1186079" y="695775"/>
                </a:lnTo>
                <a:lnTo>
                  <a:pt x="1191248" y="691407"/>
                </a:lnTo>
                <a:lnTo>
                  <a:pt x="1195621" y="686641"/>
                </a:lnTo>
                <a:lnTo>
                  <a:pt x="1200393" y="682273"/>
                </a:lnTo>
                <a:lnTo>
                  <a:pt x="1204767" y="677111"/>
                </a:lnTo>
                <a:lnTo>
                  <a:pt x="1208743" y="671551"/>
                </a:lnTo>
                <a:lnTo>
                  <a:pt x="1213117" y="666389"/>
                </a:lnTo>
                <a:lnTo>
                  <a:pt x="1216298" y="661227"/>
                </a:lnTo>
                <a:lnTo>
                  <a:pt x="1220274" y="655270"/>
                </a:lnTo>
                <a:lnTo>
                  <a:pt x="1223057" y="649314"/>
                </a:lnTo>
                <a:lnTo>
                  <a:pt x="1226636" y="643357"/>
                </a:lnTo>
                <a:lnTo>
                  <a:pt x="1229022" y="637003"/>
                </a:lnTo>
                <a:lnTo>
                  <a:pt x="1231407" y="630650"/>
                </a:lnTo>
                <a:lnTo>
                  <a:pt x="1234191" y="623899"/>
                </a:lnTo>
                <a:lnTo>
                  <a:pt x="1236179" y="617148"/>
                </a:lnTo>
                <a:lnTo>
                  <a:pt x="1240155" y="603250"/>
                </a:lnTo>
                <a:close/>
                <a:moveTo>
                  <a:pt x="763507" y="603250"/>
                </a:moveTo>
                <a:lnTo>
                  <a:pt x="880806" y="603250"/>
                </a:lnTo>
                <a:lnTo>
                  <a:pt x="880806" y="1188182"/>
                </a:lnTo>
                <a:lnTo>
                  <a:pt x="1017588" y="1188182"/>
                </a:lnTo>
                <a:lnTo>
                  <a:pt x="1017588" y="1296988"/>
                </a:lnTo>
                <a:lnTo>
                  <a:pt x="595313" y="1296988"/>
                </a:lnTo>
                <a:lnTo>
                  <a:pt x="595313" y="1188182"/>
                </a:lnTo>
                <a:lnTo>
                  <a:pt x="731300" y="1188182"/>
                </a:lnTo>
                <a:lnTo>
                  <a:pt x="731300" y="820068"/>
                </a:lnTo>
                <a:lnTo>
                  <a:pt x="725336" y="822053"/>
                </a:lnTo>
                <a:lnTo>
                  <a:pt x="718576" y="824833"/>
                </a:lnTo>
                <a:lnTo>
                  <a:pt x="704659" y="828407"/>
                </a:lnTo>
                <a:lnTo>
                  <a:pt x="688754" y="831981"/>
                </a:lnTo>
                <a:lnTo>
                  <a:pt x="672054" y="834760"/>
                </a:lnTo>
                <a:lnTo>
                  <a:pt x="654161" y="837143"/>
                </a:lnTo>
                <a:lnTo>
                  <a:pt x="635473" y="838732"/>
                </a:lnTo>
                <a:lnTo>
                  <a:pt x="615592" y="839526"/>
                </a:lnTo>
                <a:lnTo>
                  <a:pt x="595313" y="839923"/>
                </a:lnTo>
                <a:lnTo>
                  <a:pt x="595313" y="738265"/>
                </a:lnTo>
                <a:lnTo>
                  <a:pt x="604061" y="737073"/>
                </a:lnTo>
                <a:lnTo>
                  <a:pt x="612809" y="735882"/>
                </a:lnTo>
                <a:lnTo>
                  <a:pt x="621159" y="734294"/>
                </a:lnTo>
                <a:lnTo>
                  <a:pt x="629906" y="732705"/>
                </a:lnTo>
                <a:lnTo>
                  <a:pt x="637859" y="730720"/>
                </a:lnTo>
                <a:lnTo>
                  <a:pt x="645414" y="728734"/>
                </a:lnTo>
                <a:lnTo>
                  <a:pt x="652968" y="726352"/>
                </a:lnTo>
                <a:lnTo>
                  <a:pt x="660126" y="723969"/>
                </a:lnTo>
                <a:lnTo>
                  <a:pt x="667283" y="720792"/>
                </a:lnTo>
                <a:lnTo>
                  <a:pt x="674042" y="718012"/>
                </a:lnTo>
                <a:lnTo>
                  <a:pt x="680404" y="714438"/>
                </a:lnTo>
                <a:lnTo>
                  <a:pt x="686766" y="711262"/>
                </a:lnTo>
                <a:lnTo>
                  <a:pt x="692731" y="707688"/>
                </a:lnTo>
                <a:lnTo>
                  <a:pt x="698695" y="704114"/>
                </a:lnTo>
                <a:lnTo>
                  <a:pt x="704262" y="699746"/>
                </a:lnTo>
                <a:lnTo>
                  <a:pt x="709431" y="695775"/>
                </a:lnTo>
                <a:lnTo>
                  <a:pt x="714600" y="691407"/>
                </a:lnTo>
                <a:lnTo>
                  <a:pt x="719371" y="686641"/>
                </a:lnTo>
                <a:lnTo>
                  <a:pt x="724143" y="682273"/>
                </a:lnTo>
                <a:lnTo>
                  <a:pt x="728119" y="677111"/>
                </a:lnTo>
                <a:lnTo>
                  <a:pt x="732493" y="671551"/>
                </a:lnTo>
                <a:lnTo>
                  <a:pt x="736469" y="666389"/>
                </a:lnTo>
                <a:lnTo>
                  <a:pt x="740048" y="661227"/>
                </a:lnTo>
                <a:lnTo>
                  <a:pt x="744024" y="655270"/>
                </a:lnTo>
                <a:lnTo>
                  <a:pt x="746807" y="649314"/>
                </a:lnTo>
                <a:lnTo>
                  <a:pt x="749988" y="643357"/>
                </a:lnTo>
                <a:lnTo>
                  <a:pt x="752772" y="637003"/>
                </a:lnTo>
                <a:lnTo>
                  <a:pt x="755157" y="630650"/>
                </a:lnTo>
                <a:lnTo>
                  <a:pt x="757941" y="623899"/>
                </a:lnTo>
                <a:lnTo>
                  <a:pt x="759929" y="617148"/>
                </a:lnTo>
                <a:lnTo>
                  <a:pt x="763507" y="603250"/>
                </a:lnTo>
                <a:close/>
                <a:moveTo>
                  <a:pt x="252860" y="274637"/>
                </a:moveTo>
                <a:lnTo>
                  <a:pt x="243333" y="275431"/>
                </a:lnTo>
                <a:lnTo>
                  <a:pt x="233806" y="276622"/>
                </a:lnTo>
                <a:lnTo>
                  <a:pt x="224676" y="279003"/>
                </a:lnTo>
                <a:lnTo>
                  <a:pt x="216340" y="282178"/>
                </a:lnTo>
                <a:lnTo>
                  <a:pt x="207607" y="286147"/>
                </a:lnTo>
                <a:lnTo>
                  <a:pt x="199668" y="290909"/>
                </a:lnTo>
                <a:lnTo>
                  <a:pt x="192523" y="296465"/>
                </a:lnTo>
                <a:lnTo>
                  <a:pt x="185774" y="302815"/>
                </a:lnTo>
                <a:lnTo>
                  <a:pt x="179820" y="309562"/>
                </a:lnTo>
                <a:lnTo>
                  <a:pt x="174263" y="316706"/>
                </a:lnTo>
                <a:lnTo>
                  <a:pt x="169499" y="324644"/>
                </a:lnTo>
                <a:lnTo>
                  <a:pt x="165530" y="332581"/>
                </a:lnTo>
                <a:lnTo>
                  <a:pt x="162354" y="341312"/>
                </a:lnTo>
                <a:lnTo>
                  <a:pt x="159972" y="350837"/>
                </a:lnTo>
                <a:lnTo>
                  <a:pt x="158385" y="359965"/>
                </a:lnTo>
                <a:lnTo>
                  <a:pt x="157988" y="369490"/>
                </a:lnTo>
                <a:lnTo>
                  <a:pt x="157988" y="1619647"/>
                </a:lnTo>
                <a:lnTo>
                  <a:pt x="158385" y="1629569"/>
                </a:lnTo>
                <a:lnTo>
                  <a:pt x="159972" y="1639094"/>
                </a:lnTo>
                <a:lnTo>
                  <a:pt x="162354" y="1647825"/>
                </a:lnTo>
                <a:lnTo>
                  <a:pt x="165530" y="1656953"/>
                </a:lnTo>
                <a:lnTo>
                  <a:pt x="169499" y="1665288"/>
                </a:lnTo>
                <a:lnTo>
                  <a:pt x="174263" y="1672828"/>
                </a:lnTo>
                <a:lnTo>
                  <a:pt x="179820" y="1679972"/>
                </a:lnTo>
                <a:lnTo>
                  <a:pt x="185774" y="1686719"/>
                </a:lnTo>
                <a:lnTo>
                  <a:pt x="192523" y="1693069"/>
                </a:lnTo>
                <a:lnTo>
                  <a:pt x="199668" y="1698625"/>
                </a:lnTo>
                <a:lnTo>
                  <a:pt x="207607" y="1702991"/>
                </a:lnTo>
                <a:lnTo>
                  <a:pt x="216340" y="1707356"/>
                </a:lnTo>
                <a:lnTo>
                  <a:pt x="224676" y="1710531"/>
                </a:lnTo>
                <a:lnTo>
                  <a:pt x="233806" y="1712913"/>
                </a:lnTo>
                <a:lnTo>
                  <a:pt x="243333" y="1714103"/>
                </a:lnTo>
                <a:lnTo>
                  <a:pt x="252860" y="1714897"/>
                </a:lnTo>
                <a:lnTo>
                  <a:pt x="1741040" y="1714897"/>
                </a:lnTo>
                <a:lnTo>
                  <a:pt x="1750567" y="1714103"/>
                </a:lnTo>
                <a:lnTo>
                  <a:pt x="1759697" y="1712913"/>
                </a:lnTo>
                <a:lnTo>
                  <a:pt x="1769224" y="1710531"/>
                </a:lnTo>
                <a:lnTo>
                  <a:pt x="1777560" y="1707356"/>
                </a:lnTo>
                <a:lnTo>
                  <a:pt x="1785896" y="1702991"/>
                </a:lnTo>
                <a:lnTo>
                  <a:pt x="1794232" y="1698625"/>
                </a:lnTo>
                <a:lnTo>
                  <a:pt x="1801377" y="1693069"/>
                </a:lnTo>
                <a:lnTo>
                  <a:pt x="1808126" y="1686719"/>
                </a:lnTo>
                <a:lnTo>
                  <a:pt x="1813683" y="1679972"/>
                </a:lnTo>
                <a:lnTo>
                  <a:pt x="1819240" y="1672828"/>
                </a:lnTo>
                <a:lnTo>
                  <a:pt x="1824401" y="1665288"/>
                </a:lnTo>
                <a:lnTo>
                  <a:pt x="1828370" y="1656953"/>
                </a:lnTo>
                <a:lnTo>
                  <a:pt x="1831546" y="1647825"/>
                </a:lnTo>
                <a:lnTo>
                  <a:pt x="1833531" y="1639094"/>
                </a:lnTo>
                <a:lnTo>
                  <a:pt x="1835516" y="1629569"/>
                </a:lnTo>
                <a:lnTo>
                  <a:pt x="1835912" y="1619647"/>
                </a:lnTo>
                <a:lnTo>
                  <a:pt x="1835912" y="369490"/>
                </a:lnTo>
                <a:lnTo>
                  <a:pt x="1835516" y="359965"/>
                </a:lnTo>
                <a:lnTo>
                  <a:pt x="1833531" y="350837"/>
                </a:lnTo>
                <a:lnTo>
                  <a:pt x="1831546" y="341312"/>
                </a:lnTo>
                <a:lnTo>
                  <a:pt x="1828370" y="332581"/>
                </a:lnTo>
                <a:lnTo>
                  <a:pt x="1824401" y="324644"/>
                </a:lnTo>
                <a:lnTo>
                  <a:pt x="1819240" y="316706"/>
                </a:lnTo>
                <a:lnTo>
                  <a:pt x="1813683" y="309562"/>
                </a:lnTo>
                <a:lnTo>
                  <a:pt x="1808126" y="302815"/>
                </a:lnTo>
                <a:lnTo>
                  <a:pt x="1801377" y="296465"/>
                </a:lnTo>
                <a:lnTo>
                  <a:pt x="1794232" y="290909"/>
                </a:lnTo>
                <a:lnTo>
                  <a:pt x="1785896" y="286147"/>
                </a:lnTo>
                <a:lnTo>
                  <a:pt x="1777560" y="282178"/>
                </a:lnTo>
                <a:lnTo>
                  <a:pt x="1769224" y="279003"/>
                </a:lnTo>
                <a:lnTo>
                  <a:pt x="1759697" y="276622"/>
                </a:lnTo>
                <a:lnTo>
                  <a:pt x="1750567" y="275431"/>
                </a:lnTo>
                <a:lnTo>
                  <a:pt x="1741040" y="274637"/>
                </a:lnTo>
                <a:lnTo>
                  <a:pt x="1613221" y="274637"/>
                </a:lnTo>
                <a:lnTo>
                  <a:pt x="1613221" y="338931"/>
                </a:lnTo>
                <a:lnTo>
                  <a:pt x="1366316" y="338931"/>
                </a:lnTo>
                <a:lnTo>
                  <a:pt x="1366316" y="274637"/>
                </a:lnTo>
                <a:lnTo>
                  <a:pt x="596622" y="274637"/>
                </a:lnTo>
                <a:lnTo>
                  <a:pt x="596622" y="338931"/>
                </a:lnTo>
                <a:lnTo>
                  <a:pt x="349717" y="338931"/>
                </a:lnTo>
                <a:lnTo>
                  <a:pt x="349717" y="274637"/>
                </a:lnTo>
                <a:lnTo>
                  <a:pt x="252860" y="274637"/>
                </a:lnTo>
                <a:close/>
                <a:moveTo>
                  <a:pt x="442207" y="0"/>
                </a:moveTo>
                <a:lnTo>
                  <a:pt x="565660" y="0"/>
                </a:lnTo>
                <a:lnTo>
                  <a:pt x="565660" y="116284"/>
                </a:lnTo>
                <a:lnTo>
                  <a:pt x="1397278" y="116284"/>
                </a:lnTo>
                <a:lnTo>
                  <a:pt x="1397278" y="215503"/>
                </a:lnTo>
                <a:lnTo>
                  <a:pt x="1397278" y="307975"/>
                </a:lnTo>
                <a:lnTo>
                  <a:pt x="1461188" y="307975"/>
                </a:lnTo>
                <a:lnTo>
                  <a:pt x="1461188" y="0"/>
                </a:lnTo>
                <a:lnTo>
                  <a:pt x="1551296" y="0"/>
                </a:lnTo>
                <a:lnTo>
                  <a:pt x="1551296" y="116284"/>
                </a:lnTo>
                <a:lnTo>
                  <a:pt x="1741040" y="116284"/>
                </a:lnTo>
                <a:lnTo>
                  <a:pt x="1754140" y="116681"/>
                </a:lnTo>
                <a:lnTo>
                  <a:pt x="1766446" y="117475"/>
                </a:lnTo>
                <a:lnTo>
                  <a:pt x="1779148" y="119062"/>
                </a:lnTo>
                <a:lnTo>
                  <a:pt x="1791851" y="121840"/>
                </a:lnTo>
                <a:lnTo>
                  <a:pt x="1804156" y="124222"/>
                </a:lnTo>
                <a:lnTo>
                  <a:pt x="1816065" y="127794"/>
                </a:lnTo>
                <a:lnTo>
                  <a:pt x="1827973" y="131762"/>
                </a:lnTo>
                <a:lnTo>
                  <a:pt x="1839088" y="136525"/>
                </a:lnTo>
                <a:lnTo>
                  <a:pt x="1850600" y="141684"/>
                </a:lnTo>
                <a:lnTo>
                  <a:pt x="1861318" y="147240"/>
                </a:lnTo>
                <a:lnTo>
                  <a:pt x="1872035" y="152797"/>
                </a:lnTo>
                <a:lnTo>
                  <a:pt x="1882356" y="159544"/>
                </a:lnTo>
                <a:lnTo>
                  <a:pt x="1892280" y="167084"/>
                </a:lnTo>
                <a:lnTo>
                  <a:pt x="1901807" y="174228"/>
                </a:lnTo>
                <a:lnTo>
                  <a:pt x="1911334" y="182165"/>
                </a:lnTo>
                <a:lnTo>
                  <a:pt x="1919670" y="190500"/>
                </a:lnTo>
                <a:lnTo>
                  <a:pt x="1928006" y="199231"/>
                </a:lnTo>
                <a:lnTo>
                  <a:pt x="1935945" y="208756"/>
                </a:lnTo>
                <a:lnTo>
                  <a:pt x="1943884" y="218281"/>
                </a:lnTo>
                <a:lnTo>
                  <a:pt x="1951029" y="228203"/>
                </a:lnTo>
                <a:lnTo>
                  <a:pt x="1957380" y="238125"/>
                </a:lnTo>
                <a:lnTo>
                  <a:pt x="1963732" y="249237"/>
                </a:lnTo>
                <a:lnTo>
                  <a:pt x="1968892" y="259953"/>
                </a:lnTo>
                <a:lnTo>
                  <a:pt x="1974052" y="271065"/>
                </a:lnTo>
                <a:lnTo>
                  <a:pt x="1978816" y="282575"/>
                </a:lnTo>
                <a:lnTo>
                  <a:pt x="1982389" y="294084"/>
                </a:lnTo>
                <a:lnTo>
                  <a:pt x="1985961" y="306387"/>
                </a:lnTo>
                <a:lnTo>
                  <a:pt x="1988740" y="318690"/>
                </a:lnTo>
                <a:lnTo>
                  <a:pt x="1991122" y="330994"/>
                </a:lnTo>
                <a:lnTo>
                  <a:pt x="1992709" y="344090"/>
                </a:lnTo>
                <a:lnTo>
                  <a:pt x="1993503" y="356790"/>
                </a:lnTo>
                <a:lnTo>
                  <a:pt x="1993900" y="369490"/>
                </a:lnTo>
                <a:lnTo>
                  <a:pt x="1993900" y="1619647"/>
                </a:lnTo>
                <a:lnTo>
                  <a:pt x="1993503" y="1632744"/>
                </a:lnTo>
                <a:lnTo>
                  <a:pt x="1992709" y="1645841"/>
                </a:lnTo>
                <a:lnTo>
                  <a:pt x="1991122" y="1658541"/>
                </a:lnTo>
                <a:lnTo>
                  <a:pt x="1988740" y="1670844"/>
                </a:lnTo>
                <a:lnTo>
                  <a:pt x="1985961" y="1682750"/>
                </a:lnTo>
                <a:lnTo>
                  <a:pt x="1982389" y="1695053"/>
                </a:lnTo>
                <a:lnTo>
                  <a:pt x="1978816" y="1706960"/>
                </a:lnTo>
                <a:lnTo>
                  <a:pt x="1974052" y="1718469"/>
                </a:lnTo>
                <a:lnTo>
                  <a:pt x="1968892" y="1729581"/>
                </a:lnTo>
                <a:lnTo>
                  <a:pt x="1963732" y="1740694"/>
                </a:lnTo>
                <a:lnTo>
                  <a:pt x="1957380" y="1751410"/>
                </a:lnTo>
                <a:lnTo>
                  <a:pt x="1951029" y="1761331"/>
                </a:lnTo>
                <a:lnTo>
                  <a:pt x="1943884" y="1771650"/>
                </a:lnTo>
                <a:lnTo>
                  <a:pt x="1935945" y="1780778"/>
                </a:lnTo>
                <a:lnTo>
                  <a:pt x="1928006" y="1789906"/>
                </a:lnTo>
                <a:lnTo>
                  <a:pt x="1919670" y="1799035"/>
                </a:lnTo>
                <a:lnTo>
                  <a:pt x="1911334" y="1807369"/>
                </a:lnTo>
                <a:lnTo>
                  <a:pt x="1901807" y="1815306"/>
                </a:lnTo>
                <a:lnTo>
                  <a:pt x="1892280" y="1822847"/>
                </a:lnTo>
                <a:lnTo>
                  <a:pt x="1882356" y="1829594"/>
                </a:lnTo>
                <a:lnTo>
                  <a:pt x="1872035" y="1836341"/>
                </a:lnTo>
                <a:lnTo>
                  <a:pt x="1861318" y="1842294"/>
                </a:lnTo>
                <a:lnTo>
                  <a:pt x="1850600" y="1848247"/>
                </a:lnTo>
                <a:lnTo>
                  <a:pt x="1839088" y="1853406"/>
                </a:lnTo>
                <a:lnTo>
                  <a:pt x="1827973" y="1857375"/>
                </a:lnTo>
                <a:lnTo>
                  <a:pt x="1816065" y="1861741"/>
                </a:lnTo>
                <a:lnTo>
                  <a:pt x="1804156" y="1864916"/>
                </a:lnTo>
                <a:lnTo>
                  <a:pt x="1791851" y="1868091"/>
                </a:lnTo>
                <a:lnTo>
                  <a:pt x="1779148" y="1870075"/>
                </a:lnTo>
                <a:lnTo>
                  <a:pt x="1766446" y="1871663"/>
                </a:lnTo>
                <a:lnTo>
                  <a:pt x="1754140" y="1872456"/>
                </a:lnTo>
                <a:lnTo>
                  <a:pt x="1741040" y="1873250"/>
                </a:lnTo>
                <a:lnTo>
                  <a:pt x="252860" y="1873250"/>
                </a:lnTo>
                <a:lnTo>
                  <a:pt x="239760" y="1872456"/>
                </a:lnTo>
                <a:lnTo>
                  <a:pt x="227058" y="1871663"/>
                </a:lnTo>
                <a:lnTo>
                  <a:pt x="214355" y="1870075"/>
                </a:lnTo>
                <a:lnTo>
                  <a:pt x="201653" y="1868091"/>
                </a:lnTo>
                <a:lnTo>
                  <a:pt x="189744" y="1864916"/>
                </a:lnTo>
                <a:lnTo>
                  <a:pt x="177835" y="1861741"/>
                </a:lnTo>
                <a:lnTo>
                  <a:pt x="165927" y="1857375"/>
                </a:lnTo>
                <a:lnTo>
                  <a:pt x="154018" y="1853406"/>
                </a:lnTo>
                <a:lnTo>
                  <a:pt x="143300" y="1848247"/>
                </a:lnTo>
                <a:lnTo>
                  <a:pt x="132186" y="1842294"/>
                </a:lnTo>
                <a:lnTo>
                  <a:pt x="121865" y="1836341"/>
                </a:lnTo>
                <a:lnTo>
                  <a:pt x="111147" y="1829594"/>
                </a:lnTo>
                <a:lnTo>
                  <a:pt x="101620" y="1822847"/>
                </a:lnTo>
                <a:lnTo>
                  <a:pt x="91696" y="1815306"/>
                </a:lnTo>
                <a:lnTo>
                  <a:pt x="82566" y="1807369"/>
                </a:lnTo>
                <a:lnTo>
                  <a:pt x="74230" y="1799035"/>
                </a:lnTo>
                <a:lnTo>
                  <a:pt x="65497" y="1789906"/>
                </a:lnTo>
                <a:lnTo>
                  <a:pt x="57558" y="1780778"/>
                </a:lnTo>
                <a:lnTo>
                  <a:pt x="50016" y="1771650"/>
                </a:lnTo>
                <a:lnTo>
                  <a:pt x="42871" y="1761331"/>
                </a:lnTo>
                <a:lnTo>
                  <a:pt x="36520" y="1751410"/>
                </a:lnTo>
                <a:lnTo>
                  <a:pt x="30168" y="1740694"/>
                </a:lnTo>
                <a:lnTo>
                  <a:pt x="24611" y="1729581"/>
                </a:lnTo>
                <a:lnTo>
                  <a:pt x="19848" y="1718469"/>
                </a:lnTo>
                <a:lnTo>
                  <a:pt x="15084" y="1706960"/>
                </a:lnTo>
                <a:lnTo>
                  <a:pt x="11115" y="1695053"/>
                </a:lnTo>
                <a:lnTo>
                  <a:pt x="7939" y="1682750"/>
                </a:lnTo>
                <a:lnTo>
                  <a:pt x="4763" y="1670844"/>
                </a:lnTo>
                <a:lnTo>
                  <a:pt x="2779" y="1658541"/>
                </a:lnTo>
                <a:lnTo>
                  <a:pt x="1191" y="1645841"/>
                </a:lnTo>
                <a:lnTo>
                  <a:pt x="0" y="1632744"/>
                </a:lnTo>
                <a:lnTo>
                  <a:pt x="0" y="1619647"/>
                </a:lnTo>
                <a:lnTo>
                  <a:pt x="0" y="369490"/>
                </a:lnTo>
                <a:lnTo>
                  <a:pt x="0" y="356790"/>
                </a:lnTo>
                <a:lnTo>
                  <a:pt x="1191" y="344090"/>
                </a:lnTo>
                <a:lnTo>
                  <a:pt x="2779" y="330994"/>
                </a:lnTo>
                <a:lnTo>
                  <a:pt x="4763" y="318690"/>
                </a:lnTo>
                <a:lnTo>
                  <a:pt x="7939" y="306387"/>
                </a:lnTo>
                <a:lnTo>
                  <a:pt x="11115" y="294084"/>
                </a:lnTo>
                <a:lnTo>
                  <a:pt x="15084" y="282575"/>
                </a:lnTo>
                <a:lnTo>
                  <a:pt x="19848" y="271065"/>
                </a:lnTo>
                <a:lnTo>
                  <a:pt x="24611" y="259953"/>
                </a:lnTo>
                <a:lnTo>
                  <a:pt x="30168" y="249237"/>
                </a:lnTo>
                <a:lnTo>
                  <a:pt x="36520" y="238125"/>
                </a:lnTo>
                <a:lnTo>
                  <a:pt x="42871" y="228203"/>
                </a:lnTo>
                <a:lnTo>
                  <a:pt x="50016" y="218281"/>
                </a:lnTo>
                <a:lnTo>
                  <a:pt x="57558" y="208756"/>
                </a:lnTo>
                <a:lnTo>
                  <a:pt x="65497" y="199231"/>
                </a:lnTo>
                <a:lnTo>
                  <a:pt x="74230" y="190500"/>
                </a:lnTo>
                <a:lnTo>
                  <a:pt x="82566" y="182165"/>
                </a:lnTo>
                <a:lnTo>
                  <a:pt x="91696" y="174228"/>
                </a:lnTo>
                <a:lnTo>
                  <a:pt x="101620" y="167084"/>
                </a:lnTo>
                <a:lnTo>
                  <a:pt x="111147" y="159544"/>
                </a:lnTo>
                <a:lnTo>
                  <a:pt x="121865" y="152797"/>
                </a:lnTo>
                <a:lnTo>
                  <a:pt x="132186" y="147240"/>
                </a:lnTo>
                <a:lnTo>
                  <a:pt x="143300" y="141684"/>
                </a:lnTo>
                <a:lnTo>
                  <a:pt x="154018" y="136525"/>
                </a:lnTo>
                <a:lnTo>
                  <a:pt x="165927" y="131762"/>
                </a:lnTo>
                <a:lnTo>
                  <a:pt x="177835" y="127794"/>
                </a:lnTo>
                <a:lnTo>
                  <a:pt x="189744" y="124222"/>
                </a:lnTo>
                <a:lnTo>
                  <a:pt x="201653" y="121840"/>
                </a:lnTo>
                <a:lnTo>
                  <a:pt x="214355" y="119062"/>
                </a:lnTo>
                <a:lnTo>
                  <a:pt x="227058" y="117475"/>
                </a:lnTo>
                <a:lnTo>
                  <a:pt x="239760" y="116681"/>
                </a:lnTo>
                <a:lnTo>
                  <a:pt x="252860" y="116284"/>
                </a:lnTo>
                <a:lnTo>
                  <a:pt x="380679" y="116284"/>
                </a:lnTo>
                <a:lnTo>
                  <a:pt x="380679" y="215503"/>
                </a:lnTo>
                <a:lnTo>
                  <a:pt x="380679" y="307975"/>
                </a:lnTo>
                <a:lnTo>
                  <a:pt x="442207" y="307975"/>
                </a:lnTo>
                <a:lnTo>
                  <a:pt x="442207" y="0"/>
                </a:lnTo>
                <a:close/>
              </a:path>
            </a:pathLst>
          </a:custGeom>
          <a:solidFill>
            <a:srgbClr val="0070C0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9" name="文本占位符 18"/>
          <p:cNvSpPr>
            <a:spLocks noGrp="1"/>
          </p:cNvSpPr>
          <p:nvPr>
            <p:ph type="body" idx="1" hasCustomPrompt="1"/>
          </p:nvPr>
        </p:nvSpPr>
        <p:spPr>
          <a:xfrm>
            <a:off x="3762375" y="6209665"/>
            <a:ext cx="2919095" cy="37401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汇报主题汇报主题汇报主题</a:t>
            </a:r>
          </a:p>
        </p:txBody>
      </p:sp>
      <p:sp>
        <p:nvSpPr>
          <p:cNvPr id="20" name="文本占位符 19"/>
          <p:cNvSpPr>
            <a:spLocks noGrp="1"/>
          </p:cNvSpPr>
          <p:nvPr>
            <p:ph type="body" idx="13" hasCustomPrompt="1"/>
          </p:nvPr>
        </p:nvSpPr>
        <p:spPr>
          <a:xfrm>
            <a:off x="7383145" y="6209665"/>
            <a:ext cx="1831975" cy="374015"/>
          </a:xfr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2018年2月23日</a:t>
            </a:r>
          </a:p>
        </p:txBody>
      </p:sp>
      <p:cxnSp>
        <p:nvCxnSpPr>
          <p:cNvPr id="21" name="直接连接符 20"/>
          <p:cNvCxnSpPr/>
          <p:nvPr userDrawn="1"/>
        </p:nvCxnSpPr>
        <p:spPr>
          <a:xfrm>
            <a:off x="416560" y="6057265"/>
            <a:ext cx="113569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/>
          <p:nvPr userDrawn="1"/>
        </p:nvCxnSpPr>
        <p:spPr>
          <a:xfrm>
            <a:off x="416560" y="6721475"/>
            <a:ext cx="11356975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标题 22"/>
          <p:cNvSpPr>
            <a:spLocks noGrp="1"/>
          </p:cNvSpPr>
          <p:nvPr>
            <p:ph type="title"/>
          </p:nvPr>
        </p:nvSpPr>
        <p:spPr>
          <a:xfrm>
            <a:off x="1115695" y="178435"/>
            <a:ext cx="3594100" cy="612140"/>
          </a:xfrm>
        </p:spPr>
        <p:txBody>
          <a:bodyPr/>
          <a:lstStyle>
            <a:lvl1pPr>
              <a:defRPr sz="2000">
                <a:solidFill>
                  <a:srgbClr val="0070C0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24" name="图片 23" descr="智慧研究院logo"/>
          <p:cNvPicPr>
            <a:picLocks noChangeAspect="1"/>
          </p:cNvPicPr>
          <p:nvPr userDrawn="1"/>
        </p:nvPicPr>
        <p:blipFill>
          <a:blip r:embed="rId2"/>
          <a:srcRect b="26595"/>
          <a:stretch>
            <a:fillRect/>
          </a:stretch>
        </p:blipFill>
        <p:spPr>
          <a:xfrm>
            <a:off x="1010285" y="6209665"/>
            <a:ext cx="1036320" cy="431165"/>
          </a:xfrm>
          <a:prstGeom prst="rect">
            <a:avLst/>
          </a:prstGeom>
        </p:spPr>
      </p:pic>
      <p:pic>
        <p:nvPicPr>
          <p:cNvPr id="25" name="图片 24" descr="智慧研究院logo"/>
          <p:cNvPicPr>
            <a:picLocks noChangeAspect="1"/>
          </p:cNvPicPr>
          <p:nvPr userDrawn="1"/>
        </p:nvPicPr>
        <p:blipFill>
          <a:blip r:embed="rId2"/>
          <a:srcRect t="70378"/>
          <a:stretch>
            <a:fillRect/>
          </a:stretch>
        </p:blipFill>
        <p:spPr>
          <a:xfrm>
            <a:off x="1767205" y="6295708"/>
            <a:ext cx="1542415" cy="2590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2019/9/4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i.hass.liv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jpg"/><Relationship Id="rId5" Type="http://schemas.openxmlformats.org/officeDocument/2006/relationships/chart" Target="../charts/chart1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26868" y="2459504"/>
            <a:ext cx="11327675" cy="1882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36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议题一：人工智能课程开发与应用</a:t>
            </a:r>
          </a:p>
          <a:p>
            <a:pPr algn="ctr">
              <a:lnSpc>
                <a:spcPct val="150000"/>
              </a:lnSpc>
            </a:pPr>
            <a:endParaRPr lang="en-US" altLang="zh-CN" sz="16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汇报人：教育机器人工程中心 陈虹宇</a:t>
            </a:r>
            <a:endParaRPr lang="en-US" altLang="zh-CN" sz="20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预计时间：</a:t>
            </a:r>
            <a:r>
              <a:rPr lang="en-US" altLang="zh-CN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20</a:t>
            </a:r>
            <a:r>
              <a:rPr lang="zh-CN" altLang="en-US" sz="2000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分钟</a:t>
            </a:r>
            <a:endParaRPr lang="en-US" altLang="zh-CN" sz="2000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9" name="文本占位符 2"/>
          <p:cNvSpPr>
            <a:spLocks noGrp="1"/>
          </p:cNvSpPr>
          <p:nvPr>
            <p:ph type="body" idx="13"/>
          </p:nvPr>
        </p:nvSpPr>
        <p:spPr>
          <a:xfrm>
            <a:off x="7347231" y="6245525"/>
            <a:ext cx="1831975" cy="374015"/>
          </a:xfrm>
        </p:spPr>
        <p:txBody>
          <a:bodyPr/>
          <a:lstStyle/>
          <a:p>
            <a:pPr algn="ctr"/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21992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人工智能课程概述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312273" y="1166842"/>
            <a:ext cx="925157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课程概述：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本项目包含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在线文档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  <a:hlinkClick r:id="rId3"/>
              </a:rPr>
              <a:t>https://ai.hass.live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 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后面会迁移到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bnu.edu.cn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域名）  以及配套的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教学材料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PPT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、教案、学习单），目前共计</a:t>
            </a:r>
            <a:r>
              <a:rPr lang="en-US" altLang="zh-CN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6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章</a:t>
            </a:r>
            <a:r>
              <a:rPr lang="en-US" altLang="zh-CN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24</a:t>
            </a:r>
            <a:r>
              <a:rPr lang="zh-CN" altLang="en-US" sz="20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节。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内容不断更新，具有良好的灵活性和扩展性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包含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6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个有所关联、逐步递进的项目构成的章节。分别涉及物联网、机器人、机器视觉、语音识别和控制等人工智能热点内容。机器人和小车等均由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3D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打印自行设计，硬件采用树莓派等开源硬件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课程完善与试用：	</a:t>
            </a:r>
          </a:p>
          <a:p>
            <a:pPr algn="just">
              <a:spcBef>
                <a:spcPct val="0"/>
              </a:spcBef>
            </a:pP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    2019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—2020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月（上半学期）</a:t>
            </a: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在北师大二附中人工智能社团试用完善，确定</a:t>
            </a:r>
            <a:r>
              <a:rPr lang="en-US" altLang="zh-CN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16</a:t>
            </a: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课时的核心课程</a:t>
            </a: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marL="342900" indent="-34290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在北京八中、景山学校进行核心课程的试用</a:t>
            </a:r>
          </a:p>
          <a:p>
            <a:pPr marL="342900" indent="-34290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8339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人工智能课程结构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209446" y="2134765"/>
            <a:ext cx="240030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涉及课标：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/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必修（共</a:t>
            </a:r>
            <a:r>
              <a:rPr lang="en-US" altLang="zh-CN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模块）</a:t>
            </a:r>
            <a:endParaRPr lang="en-US" altLang="zh-CN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数据与计算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信息系统与社会</a:t>
            </a:r>
          </a:p>
          <a:p>
            <a:pPr algn="just"/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选择性必修（共</a:t>
            </a:r>
            <a:r>
              <a:rPr lang="en-US" altLang="zh-CN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</a:t>
            </a:r>
            <a:r>
              <a:rPr lang="zh-CN" altLang="en-US" sz="16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模块）</a:t>
            </a:r>
            <a:endParaRPr lang="en-US" altLang="zh-CN" sz="1600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网络基础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4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人工智能初步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/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模块</a:t>
            </a:r>
            <a:r>
              <a:rPr lang="en-US" altLang="zh-CN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6</a:t>
            </a: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开源硬件项目设计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AF5C74F-0867-4D23-B091-A29ACF6F0D7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786" y="1357525"/>
            <a:ext cx="9444710" cy="42930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659BD26E-49DF-455D-A53F-6EB4980F3BE3}"/>
              </a:ext>
            </a:extLst>
          </p:cNvPr>
          <p:cNvSpPr/>
          <p:nvPr/>
        </p:nvSpPr>
        <p:spPr>
          <a:xfrm>
            <a:off x="212868" y="2134765"/>
            <a:ext cx="2145020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文档结构：	</a:t>
            </a:r>
          </a:p>
          <a:p>
            <a:pPr algn="just">
              <a:spcBef>
                <a:spcPct val="0"/>
              </a:spcBef>
            </a:pP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以课标为重要参考，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1600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包含基础知识、人工智能在线和游戏体验、基于人工智能开源框架和硬件的项目等</a:t>
            </a:r>
            <a:endParaRPr lang="en-US" altLang="zh-CN" sz="16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1AFA2E2-290C-4BCD-9D1C-9939C235B85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8786" y="1357525"/>
            <a:ext cx="9433768" cy="428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43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在线文档举例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57943"/>
            <a:ext cx="75045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每一节均包含完整的操作步骤、详细的示意图、硬件清单、知识讲解等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46C868E-FB8E-48E3-98C6-961EF395E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557" y="1907552"/>
            <a:ext cx="4270593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B7BE1B2-0017-4980-91C9-FFB82C239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8307" y="1888590"/>
            <a:ext cx="5053293" cy="37922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408B343-4917-4D96-916A-3FCA850BB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2617" y="1878739"/>
            <a:ext cx="3668992" cy="38119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7B5D392-52DE-42D8-A182-E7BF7F6294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3662" y="2194982"/>
            <a:ext cx="4260963" cy="3022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595F549-CD7B-46C5-A5D6-7174B317E3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89420" y="1828442"/>
            <a:ext cx="4746901" cy="38620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283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教学材料举例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54034"/>
            <a:ext cx="75045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基于实际使用情况进行开发迭代，保障使用效果无障碍死角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部分课程还包含视频讲解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B7BE1B2-0017-4980-91C9-FFB82C239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277" y="1907552"/>
            <a:ext cx="5466851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3FDA231-4FC6-4794-B076-2DC2B596B0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9608" y="1907552"/>
            <a:ext cx="4593519" cy="37732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643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试用评价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9DE244D-341B-40FF-87B5-8C3DB9C0D86D}"/>
              </a:ext>
            </a:extLst>
          </p:cNvPr>
          <p:cNvSpPr/>
          <p:nvPr/>
        </p:nvSpPr>
        <p:spPr>
          <a:xfrm>
            <a:off x="1285378" y="826120"/>
            <a:ext cx="881552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北京市初中开发科学实践课程约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300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人次，试用课程为第三章物联网智能小车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从后台统计反馈和打分。评价均较为正面。五星好评占比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88.3%</a:t>
            </a:r>
            <a:endParaRPr lang="zh-CN" altLang="en-US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4F2BDA1-061D-4084-A40D-54202EB9E5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378" y="1749450"/>
            <a:ext cx="3739588" cy="41946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7195B88-C2C9-417F-B123-A65D63C198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8455" y="2327984"/>
            <a:ext cx="6206945" cy="30651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15" name="图表 14">
            <a:extLst>
              <a:ext uri="{FF2B5EF4-FFF2-40B4-BE49-F238E27FC236}">
                <a16:creationId xmlns:a16="http://schemas.microsoft.com/office/drawing/2014/main" id="{754FC7BC-D179-4A7D-B7AD-1B617D6509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7487352"/>
              </p:ext>
            </p:extLst>
          </p:nvPr>
        </p:nvGraphicFramePr>
        <p:xfrm>
          <a:off x="6783940" y="-381000"/>
          <a:ext cx="4964885" cy="71323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19" name="图片 18">
            <a:extLst>
              <a:ext uri="{FF2B5EF4-FFF2-40B4-BE49-F238E27FC236}">
                <a16:creationId xmlns:a16="http://schemas.microsoft.com/office/drawing/2014/main" id="{28A8DB84-3F28-4033-B440-35DABE4B3D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58" y="1828696"/>
            <a:ext cx="4571027" cy="34218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C04B5A73-7699-45D8-9E3E-E15F1D466A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8864" y="3260180"/>
            <a:ext cx="3558298" cy="26662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68FE8B6-C81F-4942-9421-7CF2946B3E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334" y="2095636"/>
            <a:ext cx="4746901" cy="37690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矩形 21">
            <a:extLst>
              <a:ext uri="{FF2B5EF4-FFF2-40B4-BE49-F238E27FC236}">
                <a16:creationId xmlns:a16="http://schemas.microsoft.com/office/drawing/2014/main" id="{62B1F571-2CCC-4544-956F-6AF138CABC8F}"/>
              </a:ext>
            </a:extLst>
          </p:cNvPr>
          <p:cNvSpPr/>
          <p:nvPr/>
        </p:nvSpPr>
        <p:spPr>
          <a:xfrm>
            <a:off x="1310778" y="873909"/>
            <a:ext cx="88155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研究院同学和北师大学生进行了体验试用，收取了修订建议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0400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1.48148E-6 L -0.38399 -1.48148E-6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206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Graphic spid="15" grpId="0">
        <p:bldAsOne/>
      </p:bldGraphic>
      <p:bldGraphic spid="15" grpId="1">
        <p:bldAsOne/>
      </p:bldGraphic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1285378" y="171949"/>
            <a:ext cx="5096568" cy="612140"/>
          </a:xfrm>
        </p:spPr>
        <p:txBody>
          <a:bodyPr>
            <a:noAutofit/>
          </a:bodyPr>
          <a:lstStyle/>
          <a:p>
            <a:r>
              <a:rPr lang="en-US" altLang="zh-CN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 </a:t>
            </a:r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课程落地</a:t>
            </a:r>
          </a:p>
        </p:txBody>
      </p:sp>
      <p:sp>
        <p:nvSpPr>
          <p:cNvPr id="12" name="文本占位符 2">
            <a:extLst>
              <a:ext uri="{FF2B5EF4-FFF2-40B4-BE49-F238E27FC236}">
                <a16:creationId xmlns:a16="http://schemas.microsoft.com/office/drawing/2014/main" id="{B7D3D13C-598D-4BFB-A7CE-EFE61B00488F}"/>
              </a:ext>
            </a:extLst>
          </p:cNvPr>
          <p:cNvSpPr txBox="1">
            <a:spLocks/>
          </p:cNvSpPr>
          <p:nvPr/>
        </p:nvSpPr>
        <p:spPr>
          <a:xfrm>
            <a:off x="7347231" y="6245525"/>
            <a:ext cx="1831975" cy="374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2019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9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</a:t>
            </a:r>
            <a:r>
              <a:rPr lang="en-US" altLang="zh-TW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5</a:t>
            </a:r>
            <a:r>
              <a:rPr lang="zh-TW" altLang="en-US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endParaRPr lang="zh-TW" altLang="en-US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E94D609F-D636-45A4-B860-AB23130C95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70326" y="6267040"/>
            <a:ext cx="2919095" cy="374015"/>
          </a:xfrm>
        </p:spPr>
        <p:txBody>
          <a:bodyPr/>
          <a:lstStyle/>
          <a:p>
            <a:pPr algn="ctr"/>
            <a:r>
              <a:rPr lang="zh-CN" altLang="en-US" dirty="0">
                <a:solidFill>
                  <a:srgbClr val="1E5B9B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sym typeface="Arial" panose="020B0604020202020204"/>
              </a:rPr>
              <a:t>人工智能课程开发与应用</a:t>
            </a:r>
            <a:endParaRPr lang="en-US" altLang="zh-CN" dirty="0">
              <a:solidFill>
                <a:srgbClr val="1E5B9B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sym typeface="Arial" panose="020B0604020202020204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C47E55F-F516-427B-BA00-8DAC91AA25F8}"/>
              </a:ext>
            </a:extLst>
          </p:cNvPr>
          <p:cNvSpPr/>
          <p:nvPr/>
        </p:nvSpPr>
        <p:spPr>
          <a:xfrm>
            <a:off x="1312272" y="1166842"/>
            <a:ext cx="990182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高校课程：</a:t>
            </a:r>
            <a:endParaRPr lang="en-US" altLang="zh-CN" sz="2400" b="1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面向北师大珠海校区大一新生开设的人工智能教育通识课，时间为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2019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学年第二学期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algn="just">
              <a:spcBef>
                <a:spcPct val="0"/>
              </a:spcBef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endParaRPr lang="zh-CN" altLang="en-US" sz="2000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just">
              <a:spcBef>
                <a:spcPct val="0"/>
              </a:spcBef>
            </a:pPr>
            <a:r>
              <a:rPr lang="zh-CN" altLang="en-US" sz="2400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内容平台运营：	</a:t>
            </a:r>
          </a:p>
          <a:p>
            <a:pPr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通过</a:t>
            </a:r>
            <a:r>
              <a:rPr lang="en-US" altLang="zh-CN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MOOC</a:t>
            </a: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视频培训，在抖音短视频、哔哩哔哩发表视频建立影响力</a:t>
            </a:r>
          </a:p>
          <a:p>
            <a:pPr indent="-285750" algn="just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latin typeface="Microsoft JhengHei" panose="020B0604030504040204" pitchFamily="34" charset="-120"/>
                <a:ea typeface="Microsoft JhengHei" panose="020B0604030504040204" pitchFamily="34" charset="-120"/>
                <a:cs typeface="+mj-cs"/>
              </a:rPr>
              <a:t>建立平台，众包数据集、算法和配套的案例</a:t>
            </a:r>
            <a:endParaRPr lang="en-US" altLang="zh-CN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algn="just">
              <a:spcBef>
                <a:spcPct val="0"/>
              </a:spcBef>
            </a:pPr>
            <a:r>
              <a:rPr lang="zh-CN" altLang="en-US" sz="2400" b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尼日利亚：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>
              <a:spcBef>
                <a:spcPct val="0"/>
              </a:spcBef>
            </a:pPr>
            <a:endParaRPr lang="en-US" altLang="zh-CN" sz="2000" dirty="0">
              <a:latin typeface="Microsoft JhengHei" panose="020B0604030504040204" pitchFamily="34" charset="-120"/>
              <a:ea typeface="Microsoft JhengHei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8659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413</Words>
  <Application>Microsoft Office PowerPoint</Application>
  <PresentationFormat>宽屏</PresentationFormat>
  <Paragraphs>85</Paragraphs>
  <Slides>7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Microsoft JhengHei</vt:lpstr>
      <vt:lpstr>新細明體</vt:lpstr>
      <vt:lpstr>方正兰亭黑简体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  人工智能课程概述</vt:lpstr>
      <vt:lpstr>  人工智能课程结构</vt:lpstr>
      <vt:lpstr>  在线文档举例</vt:lpstr>
      <vt:lpstr>  教学材料举例</vt:lpstr>
      <vt:lpstr>  试用评价</vt:lpstr>
      <vt:lpstr>  课程落地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niji sakai</cp:lastModifiedBy>
  <cp:revision>593</cp:revision>
  <cp:lastPrinted>2019-07-26T09:33:00Z</cp:lastPrinted>
  <dcterms:created xsi:type="dcterms:W3CDTF">2018-02-23T03:51:00Z</dcterms:created>
  <dcterms:modified xsi:type="dcterms:W3CDTF">2019-09-04T02:50:59Z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2052-11.1.0.8765</vt:lpwstr>
  </property>
</Properties>
</file>